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64" r:id="rId4"/>
    <p:sldMasterId id="2147483666" r:id="rId5"/>
  </p:sldMasterIdLst>
  <p:notesMasterIdLst>
    <p:notesMasterId r:id="rId27"/>
  </p:notesMasterIdLst>
  <p:handoutMasterIdLst>
    <p:handoutMasterId r:id="rId28"/>
  </p:handoutMasterIdLst>
  <p:sldIdLst>
    <p:sldId id="331" r:id="rId6"/>
    <p:sldId id="360" r:id="rId7"/>
    <p:sldId id="311" r:id="rId8"/>
    <p:sldId id="333" r:id="rId9"/>
    <p:sldId id="343" r:id="rId10"/>
    <p:sldId id="337" r:id="rId11"/>
    <p:sldId id="357" r:id="rId12"/>
    <p:sldId id="336" r:id="rId13"/>
    <p:sldId id="313" r:id="rId14"/>
    <p:sldId id="390" r:id="rId15"/>
    <p:sldId id="391" r:id="rId16"/>
    <p:sldId id="392" r:id="rId17"/>
    <p:sldId id="334" r:id="rId18"/>
    <p:sldId id="394" r:id="rId19"/>
    <p:sldId id="395" r:id="rId20"/>
    <p:sldId id="396" r:id="rId21"/>
    <p:sldId id="397" r:id="rId22"/>
    <p:sldId id="398" r:id="rId23"/>
    <p:sldId id="318" r:id="rId24"/>
    <p:sldId id="361" r:id="rId25"/>
    <p:sldId id="332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7171"/>
    <a:srgbClr val="FFFFFF"/>
    <a:srgbClr val="1B3868"/>
    <a:srgbClr val="E7E6E6"/>
    <a:srgbClr val="E9EBF5"/>
    <a:srgbClr val="CFD5EA"/>
    <a:srgbClr val="334D80"/>
    <a:srgbClr val="38507C"/>
    <a:srgbClr val="6F97CD"/>
    <a:srgbClr val="223F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24" autoAdjust="0"/>
    <p:restoredTop sz="89683" autoAdjust="0"/>
  </p:normalViewPr>
  <p:slideViewPr>
    <p:cSldViewPr snapToGrid="0">
      <p:cViewPr varScale="1">
        <p:scale>
          <a:sx n="89" d="100"/>
          <a:sy n="89" d="100"/>
        </p:scale>
        <p:origin x="456" y="67"/>
      </p:cViewPr>
      <p:guideLst>
        <p:guide orient="horz" pos="221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212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notesMaster" Target="notesMasters/notesMaster1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EFE449-5D1C-416B-9722-C34701A6FE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0B464-0993-406F-8907-763609521B2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png>
</file>

<file path=ppt/media/image12.wdp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wdp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wdp>
</file>

<file path=ppt/media/image7.jpeg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20F2253E-E82B-4ADA-8A8B-81037CCB668B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9B164750-B091-4191-82BD-DD1DBD835FA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microsoft.com/office/2007/relationships/hdphoto" Target="../media/image9.wdp"/><Relationship Id="rId3" Type="http://schemas.openxmlformats.org/officeDocument/2006/relationships/image" Target="../media/image8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image9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image9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4" Type="http://schemas.microsoft.com/office/2007/relationships/hdphoto" Target="../media/image3.wdp"/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4" Type="http://schemas.microsoft.com/office/2007/relationships/hdphoto" Target="../media/image9.wdp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4" Type="http://schemas.microsoft.com/office/2007/relationships/hdphoto" Target="../media/image3.wdp"/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microsoft.com/office/2007/relationships/hdphoto" Target="../media/image9.wdp"/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image9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5" Type="http://schemas.microsoft.com/office/2007/relationships/hdphoto" Target="../media/image9.wdp"/><Relationship Id="rId4" Type="http://schemas.openxmlformats.org/officeDocument/2006/relationships/image" Target="../media/image8.png"/><Relationship Id="rId3" Type="http://schemas.microsoft.com/office/2007/relationships/hdphoto" Target="../media/image12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image9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4" Type="http://schemas.microsoft.com/office/2007/relationships/hdphoto" Target="../media/image9.wdp"/><Relationship Id="rId3" Type="http://schemas.openxmlformats.org/officeDocument/2006/relationships/image" Target="../media/image8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image9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image9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microsoft.com/office/2007/relationships/hdphoto" Target="../media/image9.wdp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microsoft.com/office/2007/relationships/hdphoto" Target="../media/image9.wdp"/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image9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microsoft.com/office/2007/relationships/hdphoto" Target="../media/image9.wdp"/><Relationship Id="rId4" Type="http://schemas.openxmlformats.org/officeDocument/2006/relationships/image" Target="../media/image8.png"/><Relationship Id="rId3" Type="http://schemas.microsoft.com/office/2007/relationships/hdphoto" Target="../media/image12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image9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0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矩形 16"/>
          <p:cNvSpPr/>
          <p:nvPr userDrawn="1"/>
        </p:nvSpPr>
        <p:spPr>
          <a:xfrm>
            <a:off x="0" y="1"/>
            <a:ext cx="12192004" cy="14678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标题 3"/>
          <p:cNvSpPr txBox="1"/>
          <p:nvPr userDrawn="1"/>
        </p:nvSpPr>
        <p:spPr>
          <a:xfrm>
            <a:off x="1272159" y="4237145"/>
            <a:ext cx="9647678" cy="766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16" name="矩形 15"/>
          <p:cNvSpPr/>
          <p:nvPr userDrawn="1"/>
        </p:nvSpPr>
        <p:spPr>
          <a:xfrm>
            <a:off x="0" y="1467852"/>
            <a:ext cx="12192000" cy="3921349"/>
          </a:xfrm>
          <a:prstGeom prst="rect">
            <a:avLst/>
          </a:prstGeom>
          <a:gradFill>
            <a:gsLst>
              <a:gs pos="0">
                <a:srgbClr val="203A6B">
                  <a:alpha val="85000"/>
                </a:srgbClr>
              </a:gs>
              <a:gs pos="69000">
                <a:srgbClr val="203A6B">
                  <a:alpha val="95000"/>
                </a:srgbClr>
              </a:gs>
              <a:gs pos="38000">
                <a:srgbClr val="203A6B">
                  <a:alpha val="90000"/>
                </a:srgbClr>
              </a:gs>
              <a:gs pos="100000">
                <a:srgbClr val="203A6B">
                  <a:alpha val="9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>
          <a:xfrm>
            <a:off x="999116" y="2211699"/>
            <a:ext cx="10193761" cy="904920"/>
          </a:xfrm>
        </p:spPr>
        <p:txBody>
          <a:bodyPr>
            <a:normAutofit/>
          </a:bodyPr>
          <a:lstStyle>
            <a:lvl1pPr algn="ctr">
              <a:defRPr sz="4800" b="1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深蓝色教育课件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  <a:endParaRPr lang="zh-CN" altLang="en-US" dirty="0"/>
          </a:p>
        </p:txBody>
      </p:sp>
      <p:sp>
        <p:nvSpPr>
          <p:cNvPr id="21" name="矩形 20"/>
          <p:cNvSpPr/>
          <p:nvPr userDrawn="1"/>
        </p:nvSpPr>
        <p:spPr>
          <a:xfrm>
            <a:off x="0" y="5389201"/>
            <a:ext cx="12192004" cy="1468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353386" y="580001"/>
            <a:ext cx="1485223" cy="1485223"/>
            <a:chOff x="4253243" y="158536"/>
            <a:chExt cx="3746377" cy="3746377"/>
          </a:xfrm>
        </p:grpSpPr>
        <p:sp>
          <p:nvSpPr>
            <p:cNvPr id="14" name="椭圆 13"/>
            <p:cNvSpPr/>
            <p:nvPr userDrawn="1"/>
          </p:nvSpPr>
          <p:spPr>
            <a:xfrm>
              <a:off x="4377890" y="297356"/>
              <a:ext cx="3515557" cy="3515557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875" b="99219" l="2344" r="9875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3243" y="158536"/>
              <a:ext cx="3746377" cy="3746377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25" b="42232"/>
          <a:stretch>
            <a:fillRect/>
          </a:stretch>
        </p:blipFill>
        <p:spPr>
          <a:xfrm>
            <a:off x="0" y="3259658"/>
            <a:ext cx="12192000" cy="3628571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-12351" y="3122905"/>
            <a:ext cx="12237176" cy="3902075"/>
          </a:xfrm>
          <a:prstGeom prst="rect">
            <a:avLst/>
          </a:prstGeom>
          <a:gradFill>
            <a:gsLst>
              <a:gs pos="0">
                <a:schemeClr val="bg1"/>
              </a:gs>
              <a:gs pos="69000">
                <a:schemeClr val="bg1">
                  <a:alpha val="94000"/>
                </a:schemeClr>
              </a:gs>
              <a:gs pos="38000">
                <a:schemeClr val="bg1"/>
              </a:gs>
              <a:gs pos="100000">
                <a:schemeClr val="bg1">
                  <a:alpha val="60000"/>
                </a:schemeClr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21" name="椭圆 20"/>
          <p:cNvSpPr/>
          <p:nvPr userDrawn="1"/>
        </p:nvSpPr>
        <p:spPr>
          <a:xfrm>
            <a:off x="11724581" y="3812536"/>
            <a:ext cx="934838" cy="934838"/>
          </a:xfrm>
          <a:prstGeom prst="ellipse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 userDrawn="1"/>
        </p:nvSpPr>
        <p:spPr>
          <a:xfrm flipH="1">
            <a:off x="4093059" y="5636078"/>
            <a:ext cx="350814" cy="350814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4261786" y="-360931"/>
            <a:ext cx="842078" cy="842078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8015122" y="1730475"/>
            <a:ext cx="719238" cy="719238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348513" y="3201702"/>
            <a:ext cx="842078" cy="842078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4803197"/>
            <a:ext cx="1001081" cy="2274127"/>
            <a:chOff x="0" y="4803197"/>
            <a:chExt cx="1001081" cy="2274127"/>
          </a:xfrm>
        </p:grpSpPr>
        <p:sp>
          <p:nvSpPr>
            <p:cNvPr id="3" name="等腰三角形 2"/>
            <p:cNvSpPr/>
            <p:nvPr userDrawn="1"/>
          </p:nvSpPr>
          <p:spPr>
            <a:xfrm rot="5400000">
              <a:off x="-300773" y="5585174"/>
              <a:ext cx="1602627" cy="1001081"/>
            </a:xfrm>
            <a:prstGeom prst="triangle">
              <a:avLst>
                <a:gd name="adj" fmla="val 100000"/>
              </a:avLst>
            </a:prstGeom>
            <a:solidFill>
              <a:srgbClr val="1B386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 userDrawn="1"/>
          </p:nvSpPr>
          <p:spPr>
            <a:xfrm rot="-1920000">
              <a:off x="526954" y="4803197"/>
              <a:ext cx="66107" cy="2274127"/>
            </a:xfrm>
            <a:custGeom>
              <a:avLst/>
              <a:gdLst>
                <a:gd name="connsiteX0" fmla="*/ 66107 w 66107"/>
                <a:gd name="connsiteY0" fmla="*/ 0 h 2274127"/>
                <a:gd name="connsiteX1" fmla="*/ 66107 w 66107"/>
                <a:gd name="connsiteY1" fmla="*/ 2274127 h 2274127"/>
                <a:gd name="connsiteX2" fmla="*/ 0 w 66107"/>
                <a:gd name="connsiteY2" fmla="*/ 2232818 h 2274127"/>
                <a:gd name="connsiteX3" fmla="*/ 0 w 66107"/>
                <a:gd name="connsiteY3" fmla="*/ 105793 h 227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07" h="2274127">
                  <a:moveTo>
                    <a:pt x="66107" y="0"/>
                  </a:moveTo>
                  <a:lnTo>
                    <a:pt x="66107" y="2274127"/>
                  </a:lnTo>
                  <a:lnTo>
                    <a:pt x="0" y="2232818"/>
                  </a:lnTo>
                  <a:lnTo>
                    <a:pt x="0" y="105793"/>
                  </a:lnTo>
                  <a:close/>
                </a:path>
              </a:pathLst>
            </a:custGeom>
            <a:solidFill>
              <a:srgbClr val="1B3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0" name="椭圆 49"/>
          <p:cNvSpPr/>
          <p:nvPr userDrawn="1"/>
        </p:nvSpPr>
        <p:spPr>
          <a:xfrm flipH="1">
            <a:off x="3910972" y="3084251"/>
            <a:ext cx="182087" cy="182087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 userDrawn="1"/>
        </p:nvSpPr>
        <p:spPr>
          <a:xfrm flipH="1">
            <a:off x="8212096" y="5108994"/>
            <a:ext cx="701256" cy="701256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 userDrawn="1"/>
        </p:nvSpPr>
        <p:spPr>
          <a:xfrm>
            <a:off x="1112932" y="6798876"/>
            <a:ext cx="11088000" cy="90000"/>
          </a:xfrm>
          <a:prstGeom prst="rect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 userDrawn="1"/>
        </p:nvSpPr>
        <p:spPr>
          <a:xfrm>
            <a:off x="-20411" y="-13927"/>
            <a:ext cx="11088000" cy="90000"/>
          </a:xfrm>
          <a:prstGeom prst="rect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 rot="10800000">
            <a:off x="11190919" y="-193679"/>
            <a:ext cx="1001081" cy="2274127"/>
            <a:chOff x="0" y="4803197"/>
            <a:chExt cx="1001081" cy="2274127"/>
          </a:xfrm>
        </p:grpSpPr>
        <p:sp>
          <p:nvSpPr>
            <p:cNvPr id="67" name="等腰三角形 66"/>
            <p:cNvSpPr/>
            <p:nvPr userDrawn="1"/>
          </p:nvSpPr>
          <p:spPr>
            <a:xfrm rot="5400000">
              <a:off x="-300773" y="5585174"/>
              <a:ext cx="1602627" cy="1001081"/>
            </a:xfrm>
            <a:prstGeom prst="triangle">
              <a:avLst>
                <a:gd name="adj" fmla="val 100000"/>
              </a:avLst>
            </a:prstGeom>
            <a:solidFill>
              <a:srgbClr val="1B386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 userDrawn="1"/>
          </p:nvSpPr>
          <p:spPr>
            <a:xfrm rot="-1920000">
              <a:off x="526954" y="4803197"/>
              <a:ext cx="66107" cy="2274127"/>
            </a:xfrm>
            <a:custGeom>
              <a:avLst/>
              <a:gdLst>
                <a:gd name="connsiteX0" fmla="*/ 66107 w 66107"/>
                <a:gd name="connsiteY0" fmla="*/ 0 h 2274127"/>
                <a:gd name="connsiteX1" fmla="*/ 66107 w 66107"/>
                <a:gd name="connsiteY1" fmla="*/ 2274127 h 2274127"/>
                <a:gd name="connsiteX2" fmla="*/ 0 w 66107"/>
                <a:gd name="connsiteY2" fmla="*/ 2232818 h 2274127"/>
                <a:gd name="connsiteX3" fmla="*/ 0 w 66107"/>
                <a:gd name="connsiteY3" fmla="*/ 105793 h 227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07" h="2274127">
                  <a:moveTo>
                    <a:pt x="66107" y="0"/>
                  </a:moveTo>
                  <a:lnTo>
                    <a:pt x="66107" y="2274127"/>
                  </a:lnTo>
                  <a:lnTo>
                    <a:pt x="0" y="2232818"/>
                  </a:lnTo>
                  <a:lnTo>
                    <a:pt x="0" y="105793"/>
                  </a:lnTo>
                  <a:close/>
                </a:path>
              </a:pathLst>
            </a:custGeom>
            <a:solidFill>
              <a:srgbClr val="1B3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20" name="矩形 19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4803197"/>
            <a:ext cx="1001081" cy="2274127"/>
            <a:chOff x="0" y="4803197"/>
            <a:chExt cx="1001081" cy="2274127"/>
          </a:xfrm>
        </p:grpSpPr>
        <p:sp>
          <p:nvSpPr>
            <p:cNvPr id="3" name="等腰三角形 2"/>
            <p:cNvSpPr/>
            <p:nvPr userDrawn="1"/>
          </p:nvSpPr>
          <p:spPr>
            <a:xfrm rot="5400000">
              <a:off x="-300773" y="5585174"/>
              <a:ext cx="1602627" cy="1001081"/>
            </a:xfrm>
            <a:prstGeom prst="triangle">
              <a:avLst>
                <a:gd name="adj" fmla="val 100000"/>
              </a:avLst>
            </a:prstGeom>
            <a:solidFill>
              <a:srgbClr val="1B386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 userDrawn="1"/>
          </p:nvSpPr>
          <p:spPr>
            <a:xfrm rot="-1920000">
              <a:off x="526954" y="4803197"/>
              <a:ext cx="66107" cy="2274127"/>
            </a:xfrm>
            <a:custGeom>
              <a:avLst/>
              <a:gdLst>
                <a:gd name="connsiteX0" fmla="*/ 66107 w 66107"/>
                <a:gd name="connsiteY0" fmla="*/ 0 h 2274127"/>
                <a:gd name="connsiteX1" fmla="*/ 66107 w 66107"/>
                <a:gd name="connsiteY1" fmla="*/ 2274127 h 2274127"/>
                <a:gd name="connsiteX2" fmla="*/ 0 w 66107"/>
                <a:gd name="connsiteY2" fmla="*/ 2232818 h 2274127"/>
                <a:gd name="connsiteX3" fmla="*/ 0 w 66107"/>
                <a:gd name="connsiteY3" fmla="*/ 105793 h 227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07" h="2274127">
                  <a:moveTo>
                    <a:pt x="66107" y="0"/>
                  </a:moveTo>
                  <a:lnTo>
                    <a:pt x="66107" y="2274127"/>
                  </a:lnTo>
                  <a:lnTo>
                    <a:pt x="0" y="2232818"/>
                  </a:lnTo>
                  <a:lnTo>
                    <a:pt x="0" y="105793"/>
                  </a:lnTo>
                  <a:close/>
                </a:path>
              </a:pathLst>
            </a:custGeom>
            <a:solidFill>
              <a:srgbClr val="1B3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" name="矩形 51"/>
          <p:cNvSpPr/>
          <p:nvPr userDrawn="1"/>
        </p:nvSpPr>
        <p:spPr>
          <a:xfrm>
            <a:off x="1112932" y="6798876"/>
            <a:ext cx="11088000" cy="90000"/>
          </a:xfrm>
          <a:prstGeom prst="rect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 userDrawn="1"/>
        </p:nvSpPr>
        <p:spPr>
          <a:xfrm>
            <a:off x="-20411" y="-13927"/>
            <a:ext cx="11088000" cy="90000"/>
          </a:xfrm>
          <a:prstGeom prst="rect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 rot="10800000">
            <a:off x="11190919" y="-193679"/>
            <a:ext cx="1001081" cy="2274127"/>
            <a:chOff x="0" y="4803197"/>
            <a:chExt cx="1001081" cy="2274127"/>
          </a:xfrm>
        </p:grpSpPr>
        <p:sp>
          <p:nvSpPr>
            <p:cNvPr id="67" name="等腰三角形 66"/>
            <p:cNvSpPr/>
            <p:nvPr userDrawn="1"/>
          </p:nvSpPr>
          <p:spPr>
            <a:xfrm rot="5400000">
              <a:off x="-300773" y="5585174"/>
              <a:ext cx="1602627" cy="1001081"/>
            </a:xfrm>
            <a:prstGeom prst="triangle">
              <a:avLst>
                <a:gd name="adj" fmla="val 100000"/>
              </a:avLst>
            </a:prstGeom>
            <a:solidFill>
              <a:srgbClr val="1B386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 userDrawn="1"/>
          </p:nvSpPr>
          <p:spPr>
            <a:xfrm rot="-1920000">
              <a:off x="526954" y="4803197"/>
              <a:ext cx="66107" cy="2274127"/>
            </a:xfrm>
            <a:custGeom>
              <a:avLst/>
              <a:gdLst>
                <a:gd name="connsiteX0" fmla="*/ 66107 w 66107"/>
                <a:gd name="connsiteY0" fmla="*/ 0 h 2274127"/>
                <a:gd name="connsiteX1" fmla="*/ 66107 w 66107"/>
                <a:gd name="connsiteY1" fmla="*/ 2274127 h 2274127"/>
                <a:gd name="connsiteX2" fmla="*/ 0 w 66107"/>
                <a:gd name="connsiteY2" fmla="*/ 2232818 h 2274127"/>
                <a:gd name="connsiteX3" fmla="*/ 0 w 66107"/>
                <a:gd name="connsiteY3" fmla="*/ 105793 h 227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07" h="2274127">
                  <a:moveTo>
                    <a:pt x="66107" y="0"/>
                  </a:moveTo>
                  <a:lnTo>
                    <a:pt x="66107" y="2274127"/>
                  </a:lnTo>
                  <a:lnTo>
                    <a:pt x="0" y="2232818"/>
                  </a:lnTo>
                  <a:lnTo>
                    <a:pt x="0" y="105793"/>
                  </a:lnTo>
                  <a:close/>
                </a:path>
              </a:pathLst>
            </a:custGeom>
            <a:solidFill>
              <a:srgbClr val="1B3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6766560"/>
            <a:ext cx="12192000" cy="91440"/>
          </a:xfrm>
          <a:custGeom>
            <a:avLst/>
            <a:gdLst>
              <a:gd name="connsiteX0" fmla="*/ 1449977 w 12192000"/>
              <a:gd name="connsiteY0" fmla="*/ 0 h 91440"/>
              <a:gd name="connsiteX1" fmla="*/ 12192000 w 12192000"/>
              <a:gd name="connsiteY1" fmla="*/ 0 h 91440"/>
              <a:gd name="connsiteX2" fmla="*/ 12192000 w 12192000"/>
              <a:gd name="connsiteY2" fmla="*/ 91440 h 91440"/>
              <a:gd name="connsiteX3" fmla="*/ 1449977 w 12192000"/>
              <a:gd name="connsiteY3" fmla="*/ 91440 h 91440"/>
              <a:gd name="connsiteX4" fmla="*/ 0 w 12192000"/>
              <a:gd name="connsiteY4" fmla="*/ 0 h 91440"/>
              <a:gd name="connsiteX5" fmla="*/ 888274 w 12192000"/>
              <a:gd name="connsiteY5" fmla="*/ 0 h 91440"/>
              <a:gd name="connsiteX6" fmla="*/ 888274 w 12192000"/>
              <a:gd name="connsiteY6" fmla="*/ 91440 h 91440"/>
              <a:gd name="connsiteX7" fmla="*/ 0 w 12192000"/>
              <a:gd name="connsiteY7" fmla="*/ 9144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1440">
                <a:moveTo>
                  <a:pt x="1449977" y="0"/>
                </a:moveTo>
                <a:lnTo>
                  <a:pt x="12192000" y="0"/>
                </a:lnTo>
                <a:lnTo>
                  <a:pt x="12192000" y="91440"/>
                </a:lnTo>
                <a:lnTo>
                  <a:pt x="1449977" y="91440"/>
                </a:lnTo>
                <a:close/>
                <a:moveTo>
                  <a:pt x="0" y="0"/>
                </a:moveTo>
                <a:lnTo>
                  <a:pt x="888274" y="0"/>
                </a:lnTo>
                <a:lnTo>
                  <a:pt x="888274" y="91440"/>
                </a:lnTo>
                <a:lnTo>
                  <a:pt x="0" y="91440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11" name="任意多边形 10"/>
          <p:cNvSpPr/>
          <p:nvPr userDrawn="1"/>
        </p:nvSpPr>
        <p:spPr>
          <a:xfrm rot="10800000">
            <a:off x="0" y="0"/>
            <a:ext cx="12192000" cy="91440"/>
          </a:xfrm>
          <a:custGeom>
            <a:avLst/>
            <a:gdLst>
              <a:gd name="connsiteX0" fmla="*/ 1449977 w 12192000"/>
              <a:gd name="connsiteY0" fmla="*/ 0 h 91440"/>
              <a:gd name="connsiteX1" fmla="*/ 12192000 w 12192000"/>
              <a:gd name="connsiteY1" fmla="*/ 0 h 91440"/>
              <a:gd name="connsiteX2" fmla="*/ 12192000 w 12192000"/>
              <a:gd name="connsiteY2" fmla="*/ 91440 h 91440"/>
              <a:gd name="connsiteX3" fmla="*/ 1449977 w 12192000"/>
              <a:gd name="connsiteY3" fmla="*/ 91440 h 91440"/>
              <a:gd name="connsiteX4" fmla="*/ 0 w 12192000"/>
              <a:gd name="connsiteY4" fmla="*/ 0 h 91440"/>
              <a:gd name="connsiteX5" fmla="*/ 888274 w 12192000"/>
              <a:gd name="connsiteY5" fmla="*/ 0 h 91440"/>
              <a:gd name="connsiteX6" fmla="*/ 888274 w 12192000"/>
              <a:gd name="connsiteY6" fmla="*/ 91440 h 91440"/>
              <a:gd name="connsiteX7" fmla="*/ 0 w 12192000"/>
              <a:gd name="connsiteY7" fmla="*/ 9144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1440">
                <a:moveTo>
                  <a:pt x="1449977" y="0"/>
                </a:moveTo>
                <a:lnTo>
                  <a:pt x="12192000" y="0"/>
                </a:lnTo>
                <a:lnTo>
                  <a:pt x="12192000" y="91440"/>
                </a:lnTo>
                <a:lnTo>
                  <a:pt x="1449977" y="91440"/>
                </a:lnTo>
                <a:close/>
                <a:moveTo>
                  <a:pt x="0" y="0"/>
                </a:moveTo>
                <a:lnTo>
                  <a:pt x="888274" y="0"/>
                </a:lnTo>
                <a:lnTo>
                  <a:pt x="888274" y="91440"/>
                </a:lnTo>
                <a:lnTo>
                  <a:pt x="0" y="91440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0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矩形 16"/>
          <p:cNvSpPr/>
          <p:nvPr userDrawn="1"/>
        </p:nvSpPr>
        <p:spPr>
          <a:xfrm>
            <a:off x="0" y="1"/>
            <a:ext cx="12192004" cy="14678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标题 3"/>
          <p:cNvSpPr txBox="1"/>
          <p:nvPr userDrawn="1"/>
        </p:nvSpPr>
        <p:spPr>
          <a:xfrm>
            <a:off x="1272159" y="4237145"/>
            <a:ext cx="9647678" cy="766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16" name="矩形 15"/>
          <p:cNvSpPr/>
          <p:nvPr userDrawn="1"/>
        </p:nvSpPr>
        <p:spPr>
          <a:xfrm>
            <a:off x="0" y="1467852"/>
            <a:ext cx="12192000" cy="3921349"/>
          </a:xfrm>
          <a:prstGeom prst="rect">
            <a:avLst/>
          </a:prstGeom>
          <a:gradFill>
            <a:gsLst>
              <a:gs pos="0">
                <a:srgbClr val="203A6B">
                  <a:alpha val="85000"/>
                </a:srgbClr>
              </a:gs>
              <a:gs pos="69000">
                <a:srgbClr val="203A6B">
                  <a:alpha val="95000"/>
                </a:srgbClr>
              </a:gs>
              <a:gs pos="38000">
                <a:srgbClr val="203A6B">
                  <a:alpha val="90000"/>
                </a:srgbClr>
              </a:gs>
              <a:gs pos="100000">
                <a:srgbClr val="203A6B">
                  <a:alpha val="9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>
          <a:xfrm>
            <a:off x="999116" y="2211699"/>
            <a:ext cx="10193761" cy="904920"/>
          </a:xfrm>
        </p:spPr>
        <p:txBody>
          <a:bodyPr>
            <a:normAutofit/>
          </a:bodyPr>
          <a:lstStyle>
            <a:lvl1pPr algn="ctr">
              <a:defRPr sz="4800" b="1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深蓝色教育课件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  <a:endParaRPr lang="zh-CN" altLang="en-US" dirty="0"/>
          </a:p>
        </p:txBody>
      </p:sp>
      <p:sp>
        <p:nvSpPr>
          <p:cNvPr id="21" name="矩形 20"/>
          <p:cNvSpPr/>
          <p:nvPr userDrawn="1"/>
        </p:nvSpPr>
        <p:spPr>
          <a:xfrm>
            <a:off x="0" y="5389201"/>
            <a:ext cx="12192004" cy="1468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353386" y="580001"/>
            <a:ext cx="1485223" cy="1485223"/>
            <a:chOff x="4253243" y="158536"/>
            <a:chExt cx="3746377" cy="3746377"/>
          </a:xfrm>
        </p:grpSpPr>
        <p:sp>
          <p:nvSpPr>
            <p:cNvPr id="14" name="椭圆 13"/>
            <p:cNvSpPr/>
            <p:nvPr userDrawn="1"/>
          </p:nvSpPr>
          <p:spPr>
            <a:xfrm>
              <a:off x="4377890" y="297356"/>
              <a:ext cx="3515557" cy="3515557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875" b="99219" l="2344" r="9875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3243" y="158536"/>
              <a:ext cx="3746377" cy="3746377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03"/>
          <a:stretch>
            <a:fillRect/>
          </a:stretch>
        </p:blipFill>
        <p:spPr>
          <a:xfrm>
            <a:off x="0" y="-14200"/>
            <a:ext cx="12192000" cy="68722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-28400"/>
            <a:ext cx="12191999" cy="28083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-4127" y="2779990"/>
            <a:ext cx="12200254" cy="4092210"/>
          </a:xfrm>
          <a:prstGeom prst="rect">
            <a:avLst/>
          </a:prstGeom>
          <a:solidFill>
            <a:srgbClr val="1B3868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936" y="847215"/>
            <a:ext cx="1425282" cy="1425282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-4127" y="1559856"/>
            <a:ext cx="4752976" cy="45719"/>
          </a:xfrm>
          <a:prstGeom prst="rect">
            <a:avLst/>
          </a:prstGeom>
          <a:solidFill>
            <a:srgbClr val="203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7439024" y="1559856"/>
            <a:ext cx="4752976" cy="45719"/>
          </a:xfrm>
          <a:prstGeom prst="rect">
            <a:avLst/>
          </a:prstGeom>
          <a:solidFill>
            <a:srgbClr val="203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4"/>
          <p:cNvSpPr>
            <a:spLocks noGrp="1"/>
          </p:cNvSpPr>
          <p:nvPr>
            <p:ph type="title" hasCustomPrompt="1"/>
          </p:nvPr>
        </p:nvSpPr>
        <p:spPr>
          <a:xfrm>
            <a:off x="3241300" y="3207017"/>
            <a:ext cx="5867400" cy="573952"/>
          </a:xfrm>
        </p:spPr>
        <p:txBody>
          <a:bodyPr>
            <a:noAutofit/>
          </a:bodyPr>
          <a:lstStyle>
            <a:lvl1pPr algn="ctr">
              <a:defRPr sz="4800" b="1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谢谢观赏</a:t>
            </a:r>
            <a:endParaRPr lang="zh-CN" altLang="en-US" dirty="0"/>
          </a:p>
        </p:txBody>
      </p:sp>
      <p:sp>
        <p:nvSpPr>
          <p:cNvPr id="16" name="标题 14"/>
          <p:cNvSpPr txBox="1"/>
          <p:nvPr userDrawn="1"/>
        </p:nvSpPr>
        <p:spPr>
          <a:xfrm>
            <a:off x="3158173" y="4171176"/>
            <a:ext cx="5867400" cy="5739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1" kern="1200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前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椭圆 21"/>
          <p:cNvSpPr/>
          <p:nvPr userDrawn="1"/>
        </p:nvSpPr>
        <p:spPr>
          <a:xfrm>
            <a:off x="2474394" y="5560285"/>
            <a:ext cx="1009650" cy="1009650"/>
          </a:xfrm>
          <a:prstGeom prst="ellipse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1117600" y="1190387"/>
            <a:ext cx="10287000" cy="0"/>
          </a:xfrm>
          <a:prstGeom prst="line">
            <a:avLst/>
          </a:prstGeom>
          <a:ln w="28575">
            <a:solidFill>
              <a:srgbClr val="203A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1117600" y="5722258"/>
            <a:ext cx="10287000" cy="0"/>
          </a:xfrm>
          <a:prstGeom prst="line">
            <a:avLst/>
          </a:prstGeom>
          <a:ln w="28575">
            <a:solidFill>
              <a:srgbClr val="203A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任意多边形: 形状 15"/>
          <p:cNvSpPr/>
          <p:nvPr userDrawn="1"/>
        </p:nvSpPr>
        <p:spPr>
          <a:xfrm>
            <a:off x="0" y="401733"/>
            <a:ext cx="4343400" cy="804240"/>
          </a:xfrm>
          <a:custGeom>
            <a:avLst/>
            <a:gdLst>
              <a:gd name="connsiteX0" fmla="*/ 0 w 2662725"/>
              <a:gd name="connsiteY0" fmla="*/ 0 h 646332"/>
              <a:gd name="connsiteX1" fmla="*/ 2501142 w 2662725"/>
              <a:gd name="connsiteY1" fmla="*/ 0 h 646332"/>
              <a:gd name="connsiteX2" fmla="*/ 2662725 w 2662725"/>
              <a:gd name="connsiteY2" fmla="*/ 646332 h 646332"/>
              <a:gd name="connsiteX3" fmla="*/ 0 w 2662725"/>
              <a:gd name="connsiteY3" fmla="*/ 646332 h 646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2725" h="646332">
                <a:moveTo>
                  <a:pt x="0" y="0"/>
                </a:moveTo>
                <a:lnTo>
                  <a:pt x="2501142" y="0"/>
                </a:lnTo>
                <a:lnTo>
                  <a:pt x="2662725" y="646332"/>
                </a:lnTo>
                <a:lnTo>
                  <a:pt x="0" y="646332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40" y="436282"/>
            <a:ext cx="729370" cy="729370"/>
          </a:xfrm>
          <a:prstGeom prst="rect">
            <a:avLst/>
          </a:prstGeom>
          <a:ln>
            <a:noFill/>
          </a:ln>
        </p:spPr>
      </p:pic>
      <p:sp>
        <p:nvSpPr>
          <p:cNvPr id="18" name="矩形 17"/>
          <p:cNvSpPr/>
          <p:nvPr userDrawn="1"/>
        </p:nvSpPr>
        <p:spPr>
          <a:xfrm>
            <a:off x="0" y="6304823"/>
            <a:ext cx="12192000" cy="556828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任意多边形 19"/>
          <p:cNvSpPr/>
          <p:nvPr userDrawn="1"/>
        </p:nvSpPr>
        <p:spPr>
          <a:xfrm rot="16200000">
            <a:off x="1023145" y="5143704"/>
            <a:ext cx="622301" cy="636588"/>
          </a:xfrm>
          <a:custGeom>
            <a:avLst/>
            <a:gdLst>
              <a:gd name="connsiteX0" fmla="*/ 622301 w 622301"/>
              <a:gd name="connsiteY0" fmla="*/ 0 h 636588"/>
              <a:gd name="connsiteX1" fmla="*/ 622301 w 622301"/>
              <a:gd name="connsiteY1" fmla="*/ 155576 h 636588"/>
              <a:gd name="connsiteX2" fmla="*/ 155576 w 622301"/>
              <a:gd name="connsiteY2" fmla="*/ 155576 h 636588"/>
              <a:gd name="connsiteX3" fmla="*/ 155576 w 622301"/>
              <a:gd name="connsiteY3" fmla="*/ 636588 h 636588"/>
              <a:gd name="connsiteX4" fmla="*/ 1 w 622301"/>
              <a:gd name="connsiteY4" fmla="*/ 636588 h 636588"/>
              <a:gd name="connsiteX5" fmla="*/ 1 w 622301"/>
              <a:gd name="connsiteY5" fmla="*/ 155576 h 636588"/>
              <a:gd name="connsiteX6" fmla="*/ 0 w 622301"/>
              <a:gd name="connsiteY6" fmla="*/ 155576 h 636588"/>
              <a:gd name="connsiteX7" fmla="*/ 0 w 622301"/>
              <a:gd name="connsiteY7" fmla="*/ 0 h 63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2301" h="636588">
                <a:moveTo>
                  <a:pt x="622301" y="0"/>
                </a:moveTo>
                <a:lnTo>
                  <a:pt x="622301" y="155576"/>
                </a:lnTo>
                <a:lnTo>
                  <a:pt x="155576" y="155576"/>
                </a:lnTo>
                <a:lnTo>
                  <a:pt x="155576" y="636588"/>
                </a:lnTo>
                <a:lnTo>
                  <a:pt x="1" y="636588"/>
                </a:lnTo>
                <a:lnTo>
                  <a:pt x="1" y="155576"/>
                </a:lnTo>
                <a:lnTo>
                  <a:pt x="0" y="155576"/>
                </a:lnTo>
                <a:lnTo>
                  <a:pt x="0" y="0"/>
                </a:lnTo>
                <a:close/>
              </a:path>
            </a:pathLst>
          </a:cu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 userDrawn="1"/>
        </p:nvSpPr>
        <p:spPr>
          <a:xfrm rot="5400000">
            <a:off x="10890251" y="1107709"/>
            <a:ext cx="622301" cy="636588"/>
          </a:xfrm>
          <a:custGeom>
            <a:avLst/>
            <a:gdLst>
              <a:gd name="connsiteX0" fmla="*/ 622301 w 622301"/>
              <a:gd name="connsiteY0" fmla="*/ 0 h 636588"/>
              <a:gd name="connsiteX1" fmla="*/ 622301 w 622301"/>
              <a:gd name="connsiteY1" fmla="*/ 155576 h 636588"/>
              <a:gd name="connsiteX2" fmla="*/ 155576 w 622301"/>
              <a:gd name="connsiteY2" fmla="*/ 155576 h 636588"/>
              <a:gd name="connsiteX3" fmla="*/ 155576 w 622301"/>
              <a:gd name="connsiteY3" fmla="*/ 636588 h 636588"/>
              <a:gd name="connsiteX4" fmla="*/ 1 w 622301"/>
              <a:gd name="connsiteY4" fmla="*/ 636588 h 636588"/>
              <a:gd name="connsiteX5" fmla="*/ 1 w 622301"/>
              <a:gd name="connsiteY5" fmla="*/ 155576 h 636588"/>
              <a:gd name="connsiteX6" fmla="*/ 0 w 622301"/>
              <a:gd name="connsiteY6" fmla="*/ 155576 h 636588"/>
              <a:gd name="connsiteX7" fmla="*/ 0 w 622301"/>
              <a:gd name="connsiteY7" fmla="*/ 0 h 63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2301" h="636588">
                <a:moveTo>
                  <a:pt x="622301" y="0"/>
                </a:moveTo>
                <a:lnTo>
                  <a:pt x="622301" y="155576"/>
                </a:lnTo>
                <a:lnTo>
                  <a:pt x="155576" y="155576"/>
                </a:lnTo>
                <a:lnTo>
                  <a:pt x="155576" y="636588"/>
                </a:lnTo>
                <a:lnTo>
                  <a:pt x="1" y="636588"/>
                </a:lnTo>
                <a:lnTo>
                  <a:pt x="1" y="155576"/>
                </a:lnTo>
                <a:lnTo>
                  <a:pt x="0" y="155576"/>
                </a:lnTo>
                <a:lnTo>
                  <a:pt x="0" y="0"/>
                </a:lnTo>
                <a:close/>
              </a:path>
            </a:pathLst>
          </a:cu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11</a:t>
            </a:r>
            <a:endParaRPr lang="zh-CN" altLang="en-US" dirty="0"/>
          </a:p>
        </p:txBody>
      </p:sp>
      <p:sp>
        <p:nvSpPr>
          <p:cNvPr id="23" name="椭圆 22"/>
          <p:cNvSpPr/>
          <p:nvPr userDrawn="1"/>
        </p:nvSpPr>
        <p:spPr>
          <a:xfrm>
            <a:off x="-424914" y="1898844"/>
            <a:ext cx="1009650" cy="100965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798050" y="-353128"/>
            <a:ext cx="1009649" cy="1009649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8158161" y="2691520"/>
            <a:ext cx="719238" cy="719238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990160" y="498570"/>
            <a:ext cx="3172265" cy="622302"/>
          </a:xfrm>
        </p:spPr>
        <p:txBody>
          <a:bodyPr>
            <a:normAutofit/>
          </a:bodyPr>
          <a:lstStyle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摘要 </a:t>
            </a:r>
            <a:r>
              <a:rPr lang="en-US" altLang="zh-CN" dirty="0"/>
              <a:t>ABSTRACT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11332" y="0"/>
            <a:ext cx="12203332" cy="6858000"/>
          </a:xfrm>
          <a:prstGeom prst="rect">
            <a:avLst/>
          </a:prstGeom>
          <a:gradFill>
            <a:gsLst>
              <a:gs pos="0">
                <a:srgbClr val="203A6B"/>
              </a:gs>
              <a:gs pos="75000">
                <a:srgbClr val="203A6B">
                  <a:alpha val="84000"/>
                </a:srgbClr>
              </a:gs>
              <a:gs pos="38000">
                <a:srgbClr val="203A6B">
                  <a:alpha val="74000"/>
                </a:srgbClr>
              </a:gs>
              <a:gs pos="100000">
                <a:srgbClr val="203A6B">
                  <a:alpha val="95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1"/>
            <a:ext cx="12192000" cy="1630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-11332" y="5764516"/>
            <a:ext cx="12215364" cy="11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398847"/>
            <a:ext cx="3162300" cy="804240"/>
          </a:xfrm>
          <a:custGeom>
            <a:avLst/>
            <a:gdLst>
              <a:gd name="connsiteX0" fmla="*/ 0 w 2662725"/>
              <a:gd name="connsiteY0" fmla="*/ 0 h 646332"/>
              <a:gd name="connsiteX1" fmla="*/ 2501142 w 2662725"/>
              <a:gd name="connsiteY1" fmla="*/ 0 h 646332"/>
              <a:gd name="connsiteX2" fmla="*/ 2662725 w 2662725"/>
              <a:gd name="connsiteY2" fmla="*/ 646332 h 646332"/>
              <a:gd name="connsiteX3" fmla="*/ 0 w 2662725"/>
              <a:gd name="connsiteY3" fmla="*/ 646332 h 646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2725" h="646332">
                <a:moveTo>
                  <a:pt x="0" y="0"/>
                </a:moveTo>
                <a:lnTo>
                  <a:pt x="2501142" y="0"/>
                </a:lnTo>
                <a:lnTo>
                  <a:pt x="2662725" y="646332"/>
                </a:lnTo>
                <a:lnTo>
                  <a:pt x="0" y="646332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 userDrawn="1"/>
        </p:nvSpPr>
        <p:spPr>
          <a:xfrm>
            <a:off x="8248650" y="1193562"/>
            <a:ext cx="361950" cy="36195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 userDrawn="1"/>
        </p:nvSpPr>
        <p:spPr>
          <a:xfrm>
            <a:off x="9835456" y="-373413"/>
            <a:ext cx="934838" cy="934838"/>
          </a:xfrm>
          <a:prstGeom prst="ellipse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5014812" y="360064"/>
            <a:ext cx="719238" cy="719238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 userDrawn="1"/>
        </p:nvSpPr>
        <p:spPr>
          <a:xfrm flipH="1">
            <a:off x="1332401" y="6349675"/>
            <a:ext cx="350814" cy="350814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25" name="标题 24"/>
          <p:cNvSpPr>
            <a:spLocks noGrp="1"/>
          </p:cNvSpPr>
          <p:nvPr>
            <p:ph type="title" hasCustomPrompt="1"/>
          </p:nvPr>
        </p:nvSpPr>
        <p:spPr>
          <a:xfrm>
            <a:off x="-11332" y="443878"/>
            <a:ext cx="2983132" cy="714177"/>
          </a:xfrm>
        </p:spPr>
        <p:txBody>
          <a:bodyPr>
            <a:normAutofit/>
          </a:bodyPr>
          <a:lstStyle>
            <a:lvl1pPr algn="ctr">
              <a:defRPr sz="2400" b="1" i="0" spc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目录 </a:t>
            </a:r>
            <a:r>
              <a:rPr lang="en-US" altLang="zh-CN" dirty="0"/>
              <a:t>CONTENT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03"/>
          <a:stretch>
            <a:fillRect/>
          </a:stretch>
        </p:blipFill>
        <p:spPr>
          <a:xfrm>
            <a:off x="0" y="-14200"/>
            <a:ext cx="12192000" cy="68722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-28400"/>
            <a:ext cx="12191999" cy="28083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-4127" y="2779990"/>
            <a:ext cx="12200254" cy="4092210"/>
          </a:xfrm>
          <a:prstGeom prst="rect">
            <a:avLst/>
          </a:prstGeom>
          <a:solidFill>
            <a:srgbClr val="1B3868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936" y="847215"/>
            <a:ext cx="1425282" cy="1425282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-4127" y="1559856"/>
            <a:ext cx="4752976" cy="45719"/>
          </a:xfrm>
          <a:prstGeom prst="rect">
            <a:avLst/>
          </a:prstGeom>
          <a:solidFill>
            <a:srgbClr val="203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7439024" y="1559856"/>
            <a:ext cx="4752976" cy="45719"/>
          </a:xfrm>
          <a:prstGeom prst="rect">
            <a:avLst/>
          </a:prstGeom>
          <a:solidFill>
            <a:srgbClr val="203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4"/>
          <p:cNvSpPr>
            <a:spLocks noGrp="1"/>
          </p:cNvSpPr>
          <p:nvPr>
            <p:ph type="title" hasCustomPrompt="1"/>
          </p:nvPr>
        </p:nvSpPr>
        <p:spPr>
          <a:xfrm>
            <a:off x="3241300" y="3207017"/>
            <a:ext cx="5867400" cy="573952"/>
          </a:xfrm>
        </p:spPr>
        <p:txBody>
          <a:bodyPr>
            <a:noAutofit/>
          </a:bodyPr>
          <a:lstStyle>
            <a:lvl1pPr algn="ctr">
              <a:defRPr sz="4800" b="1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谢谢观赏</a:t>
            </a:r>
            <a:endParaRPr lang="zh-CN" altLang="en-US" dirty="0"/>
          </a:p>
        </p:txBody>
      </p:sp>
      <p:sp>
        <p:nvSpPr>
          <p:cNvPr id="16" name="标题 14"/>
          <p:cNvSpPr txBox="1"/>
          <p:nvPr userDrawn="1"/>
        </p:nvSpPr>
        <p:spPr>
          <a:xfrm>
            <a:off x="3158173" y="4171176"/>
            <a:ext cx="5867400" cy="5739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1" kern="1200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标题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8067675" y="5316806"/>
            <a:ext cx="1009650" cy="100965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9" t="28818" r="209" b="16226"/>
          <a:stretch>
            <a:fillRect/>
          </a:stretch>
        </p:blipFill>
        <p:spPr>
          <a:xfrm>
            <a:off x="0" y="1331610"/>
            <a:ext cx="12166600" cy="4419601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6350" y="1331610"/>
            <a:ext cx="12192000" cy="4419601"/>
          </a:xfrm>
          <a:prstGeom prst="rect">
            <a:avLst/>
          </a:prstGeom>
          <a:solidFill>
            <a:srgbClr val="203A6B">
              <a:alpha val="9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-25400" y="3509893"/>
            <a:ext cx="26860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9505950" y="3509893"/>
            <a:ext cx="26860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 userDrawn="1"/>
        </p:nvSpPr>
        <p:spPr>
          <a:xfrm>
            <a:off x="-504825" y="164772"/>
            <a:ext cx="1009650" cy="1009650"/>
          </a:xfrm>
          <a:prstGeom prst="ellipse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 userDrawn="1"/>
        </p:nvSpPr>
        <p:spPr>
          <a:xfrm flipH="1">
            <a:off x="2913551" y="6131359"/>
            <a:ext cx="350814" cy="350814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5014812" y="360064"/>
            <a:ext cx="719238" cy="719238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8729145" y="-479893"/>
            <a:ext cx="1009649" cy="1009649"/>
          </a:xfrm>
          <a:prstGeom prst="ellipse">
            <a:avLst/>
          </a:prstGeom>
          <a:solidFill>
            <a:srgbClr val="1B386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203A6B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203A6B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19" name="标题 20"/>
          <p:cNvSpPr>
            <a:spLocks noGrp="1"/>
          </p:cNvSpPr>
          <p:nvPr>
            <p:ph type="title" hasCustomPrompt="1"/>
          </p:nvPr>
        </p:nvSpPr>
        <p:spPr>
          <a:xfrm>
            <a:off x="2590800" y="2859811"/>
            <a:ext cx="6959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请在这里输入标题文字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11" name="矩形 10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3226526"/>
            <a:ext cx="12192000" cy="3631474"/>
          </a:xfrm>
          <a:prstGeom prst="rect">
            <a:avLst/>
          </a:prstGeom>
          <a:solidFill>
            <a:srgbClr val="1B3868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219825" cy="6858031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-1" y="0"/>
            <a:ext cx="9075983" cy="6858000"/>
          </a:xfrm>
          <a:prstGeom prst="rect">
            <a:avLst/>
          </a:prstGeom>
          <a:gradFill>
            <a:gsLst>
              <a:gs pos="69500">
                <a:srgbClr val="FFFFFF"/>
              </a:gs>
              <a:gs pos="39000">
                <a:schemeClr val="bg1">
                  <a:alpha val="50000"/>
                </a:schemeClr>
              </a:gs>
              <a:gs pos="100000">
                <a:schemeClr val="bg1"/>
              </a:gs>
              <a:gs pos="1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13" name="矩形 12"/>
          <p:cNvSpPr/>
          <p:nvPr userDrawn="1"/>
        </p:nvSpPr>
        <p:spPr>
          <a:xfrm rot="16200000" flipV="1">
            <a:off x="10579916" y="-218705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标题 1"/>
          <p:cNvSpPr>
            <a:spLocks noGrp="1"/>
          </p:cNvSpPr>
          <p:nvPr>
            <p:ph type="title" hasCustomPrompt="1"/>
          </p:nvPr>
        </p:nvSpPr>
        <p:spPr>
          <a:xfrm>
            <a:off x="8605925" y="480923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 userDrawn="1"/>
        </p:nvSpPr>
        <p:spPr>
          <a:xfrm>
            <a:off x="2474394" y="5560285"/>
            <a:ext cx="1009650" cy="1009650"/>
          </a:xfrm>
          <a:prstGeom prst="ellipse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22" name="椭圆 21"/>
          <p:cNvSpPr/>
          <p:nvPr userDrawn="1"/>
        </p:nvSpPr>
        <p:spPr>
          <a:xfrm>
            <a:off x="-424914" y="1898844"/>
            <a:ext cx="1009650" cy="100965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9798050" y="-353128"/>
            <a:ext cx="1009649" cy="1009649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8158161" y="2691520"/>
            <a:ext cx="719238" cy="719238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16" name="任意多边形 15"/>
          <p:cNvSpPr/>
          <p:nvPr userDrawn="1"/>
        </p:nvSpPr>
        <p:spPr>
          <a:xfrm>
            <a:off x="0" y="6766560"/>
            <a:ext cx="12192000" cy="91440"/>
          </a:xfrm>
          <a:custGeom>
            <a:avLst/>
            <a:gdLst>
              <a:gd name="connsiteX0" fmla="*/ 1449977 w 12192000"/>
              <a:gd name="connsiteY0" fmla="*/ 0 h 91440"/>
              <a:gd name="connsiteX1" fmla="*/ 12192000 w 12192000"/>
              <a:gd name="connsiteY1" fmla="*/ 0 h 91440"/>
              <a:gd name="connsiteX2" fmla="*/ 12192000 w 12192000"/>
              <a:gd name="connsiteY2" fmla="*/ 91440 h 91440"/>
              <a:gd name="connsiteX3" fmla="*/ 1449977 w 12192000"/>
              <a:gd name="connsiteY3" fmla="*/ 91440 h 91440"/>
              <a:gd name="connsiteX4" fmla="*/ 0 w 12192000"/>
              <a:gd name="connsiteY4" fmla="*/ 0 h 91440"/>
              <a:gd name="connsiteX5" fmla="*/ 888274 w 12192000"/>
              <a:gd name="connsiteY5" fmla="*/ 0 h 91440"/>
              <a:gd name="connsiteX6" fmla="*/ 888274 w 12192000"/>
              <a:gd name="connsiteY6" fmla="*/ 91440 h 91440"/>
              <a:gd name="connsiteX7" fmla="*/ 0 w 12192000"/>
              <a:gd name="connsiteY7" fmla="*/ 9144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1440">
                <a:moveTo>
                  <a:pt x="1449977" y="0"/>
                </a:moveTo>
                <a:lnTo>
                  <a:pt x="12192000" y="0"/>
                </a:lnTo>
                <a:lnTo>
                  <a:pt x="12192000" y="91440"/>
                </a:lnTo>
                <a:lnTo>
                  <a:pt x="1449977" y="91440"/>
                </a:lnTo>
                <a:close/>
                <a:moveTo>
                  <a:pt x="0" y="0"/>
                </a:moveTo>
                <a:lnTo>
                  <a:pt x="888274" y="0"/>
                </a:lnTo>
                <a:lnTo>
                  <a:pt x="888274" y="91440"/>
                </a:lnTo>
                <a:lnTo>
                  <a:pt x="0" y="91440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 userDrawn="1"/>
        </p:nvSpPr>
        <p:spPr>
          <a:xfrm rot="10800000">
            <a:off x="0" y="0"/>
            <a:ext cx="12192000" cy="91440"/>
          </a:xfrm>
          <a:custGeom>
            <a:avLst/>
            <a:gdLst>
              <a:gd name="connsiteX0" fmla="*/ 1449977 w 12192000"/>
              <a:gd name="connsiteY0" fmla="*/ 0 h 91440"/>
              <a:gd name="connsiteX1" fmla="*/ 12192000 w 12192000"/>
              <a:gd name="connsiteY1" fmla="*/ 0 h 91440"/>
              <a:gd name="connsiteX2" fmla="*/ 12192000 w 12192000"/>
              <a:gd name="connsiteY2" fmla="*/ 91440 h 91440"/>
              <a:gd name="connsiteX3" fmla="*/ 1449977 w 12192000"/>
              <a:gd name="connsiteY3" fmla="*/ 91440 h 91440"/>
              <a:gd name="connsiteX4" fmla="*/ 0 w 12192000"/>
              <a:gd name="connsiteY4" fmla="*/ 0 h 91440"/>
              <a:gd name="connsiteX5" fmla="*/ 888274 w 12192000"/>
              <a:gd name="connsiteY5" fmla="*/ 0 h 91440"/>
              <a:gd name="connsiteX6" fmla="*/ 888274 w 12192000"/>
              <a:gd name="connsiteY6" fmla="*/ 91440 h 91440"/>
              <a:gd name="connsiteX7" fmla="*/ 0 w 12192000"/>
              <a:gd name="connsiteY7" fmla="*/ 9144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1440">
                <a:moveTo>
                  <a:pt x="1449977" y="0"/>
                </a:moveTo>
                <a:lnTo>
                  <a:pt x="12192000" y="0"/>
                </a:lnTo>
                <a:lnTo>
                  <a:pt x="12192000" y="91440"/>
                </a:lnTo>
                <a:lnTo>
                  <a:pt x="1449977" y="91440"/>
                </a:lnTo>
                <a:close/>
                <a:moveTo>
                  <a:pt x="0" y="0"/>
                </a:moveTo>
                <a:lnTo>
                  <a:pt x="888274" y="0"/>
                </a:lnTo>
                <a:lnTo>
                  <a:pt x="888274" y="91440"/>
                </a:lnTo>
                <a:lnTo>
                  <a:pt x="0" y="91440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25" b="42232"/>
          <a:stretch>
            <a:fillRect/>
          </a:stretch>
        </p:blipFill>
        <p:spPr>
          <a:xfrm>
            <a:off x="0" y="3259658"/>
            <a:ext cx="12192000" cy="3628571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-12351" y="3122905"/>
            <a:ext cx="12237176" cy="3902075"/>
          </a:xfrm>
          <a:prstGeom prst="rect">
            <a:avLst/>
          </a:prstGeom>
          <a:gradFill>
            <a:gsLst>
              <a:gs pos="0">
                <a:schemeClr val="bg1"/>
              </a:gs>
              <a:gs pos="69000">
                <a:schemeClr val="bg1">
                  <a:alpha val="94000"/>
                </a:schemeClr>
              </a:gs>
              <a:gs pos="38000">
                <a:schemeClr val="bg1"/>
              </a:gs>
              <a:gs pos="100000">
                <a:schemeClr val="bg1">
                  <a:alpha val="60000"/>
                </a:schemeClr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21" name="椭圆 20"/>
          <p:cNvSpPr/>
          <p:nvPr userDrawn="1"/>
        </p:nvSpPr>
        <p:spPr>
          <a:xfrm>
            <a:off x="11724581" y="3812536"/>
            <a:ext cx="934838" cy="934838"/>
          </a:xfrm>
          <a:prstGeom prst="ellipse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 userDrawn="1"/>
        </p:nvSpPr>
        <p:spPr>
          <a:xfrm flipH="1">
            <a:off x="4093059" y="5636078"/>
            <a:ext cx="350814" cy="350814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4261786" y="-360931"/>
            <a:ext cx="842078" cy="842078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8015122" y="1730475"/>
            <a:ext cx="719238" cy="719238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348513" y="3201702"/>
            <a:ext cx="842078" cy="842078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4803197"/>
            <a:ext cx="1001081" cy="2274127"/>
            <a:chOff x="0" y="4803197"/>
            <a:chExt cx="1001081" cy="2274127"/>
          </a:xfrm>
        </p:grpSpPr>
        <p:sp>
          <p:nvSpPr>
            <p:cNvPr id="3" name="等腰三角形 2"/>
            <p:cNvSpPr/>
            <p:nvPr userDrawn="1"/>
          </p:nvSpPr>
          <p:spPr>
            <a:xfrm rot="5400000">
              <a:off x="-300773" y="5585174"/>
              <a:ext cx="1602627" cy="1001081"/>
            </a:xfrm>
            <a:prstGeom prst="triangle">
              <a:avLst>
                <a:gd name="adj" fmla="val 100000"/>
              </a:avLst>
            </a:prstGeom>
            <a:solidFill>
              <a:srgbClr val="1B386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 userDrawn="1"/>
          </p:nvSpPr>
          <p:spPr>
            <a:xfrm rot="-1920000">
              <a:off x="526954" y="4803197"/>
              <a:ext cx="66107" cy="2274127"/>
            </a:xfrm>
            <a:custGeom>
              <a:avLst/>
              <a:gdLst>
                <a:gd name="connsiteX0" fmla="*/ 66107 w 66107"/>
                <a:gd name="connsiteY0" fmla="*/ 0 h 2274127"/>
                <a:gd name="connsiteX1" fmla="*/ 66107 w 66107"/>
                <a:gd name="connsiteY1" fmla="*/ 2274127 h 2274127"/>
                <a:gd name="connsiteX2" fmla="*/ 0 w 66107"/>
                <a:gd name="connsiteY2" fmla="*/ 2232818 h 2274127"/>
                <a:gd name="connsiteX3" fmla="*/ 0 w 66107"/>
                <a:gd name="connsiteY3" fmla="*/ 105793 h 227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07" h="2274127">
                  <a:moveTo>
                    <a:pt x="66107" y="0"/>
                  </a:moveTo>
                  <a:lnTo>
                    <a:pt x="66107" y="2274127"/>
                  </a:lnTo>
                  <a:lnTo>
                    <a:pt x="0" y="2232818"/>
                  </a:lnTo>
                  <a:lnTo>
                    <a:pt x="0" y="105793"/>
                  </a:lnTo>
                  <a:close/>
                </a:path>
              </a:pathLst>
            </a:custGeom>
            <a:solidFill>
              <a:srgbClr val="1B3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0" name="椭圆 49"/>
          <p:cNvSpPr/>
          <p:nvPr userDrawn="1"/>
        </p:nvSpPr>
        <p:spPr>
          <a:xfrm flipH="1">
            <a:off x="3910972" y="3084251"/>
            <a:ext cx="182087" cy="182087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 userDrawn="1"/>
        </p:nvSpPr>
        <p:spPr>
          <a:xfrm flipH="1">
            <a:off x="8212096" y="5108994"/>
            <a:ext cx="701256" cy="701256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 userDrawn="1"/>
        </p:nvSpPr>
        <p:spPr>
          <a:xfrm>
            <a:off x="1112932" y="6798876"/>
            <a:ext cx="11088000" cy="90000"/>
          </a:xfrm>
          <a:prstGeom prst="rect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 userDrawn="1"/>
        </p:nvSpPr>
        <p:spPr>
          <a:xfrm>
            <a:off x="-20411" y="-13927"/>
            <a:ext cx="11088000" cy="90000"/>
          </a:xfrm>
          <a:prstGeom prst="rect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 rot="10800000">
            <a:off x="11190919" y="-193679"/>
            <a:ext cx="1001081" cy="2274127"/>
            <a:chOff x="0" y="4803197"/>
            <a:chExt cx="1001081" cy="2274127"/>
          </a:xfrm>
        </p:grpSpPr>
        <p:sp>
          <p:nvSpPr>
            <p:cNvPr id="67" name="等腰三角形 66"/>
            <p:cNvSpPr/>
            <p:nvPr userDrawn="1"/>
          </p:nvSpPr>
          <p:spPr>
            <a:xfrm rot="5400000">
              <a:off x="-300773" y="5585174"/>
              <a:ext cx="1602627" cy="1001081"/>
            </a:xfrm>
            <a:prstGeom prst="triangle">
              <a:avLst>
                <a:gd name="adj" fmla="val 100000"/>
              </a:avLst>
            </a:prstGeom>
            <a:solidFill>
              <a:srgbClr val="1B386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 userDrawn="1"/>
          </p:nvSpPr>
          <p:spPr>
            <a:xfrm rot="-1920000">
              <a:off x="526954" y="4803197"/>
              <a:ext cx="66107" cy="2274127"/>
            </a:xfrm>
            <a:custGeom>
              <a:avLst/>
              <a:gdLst>
                <a:gd name="connsiteX0" fmla="*/ 66107 w 66107"/>
                <a:gd name="connsiteY0" fmla="*/ 0 h 2274127"/>
                <a:gd name="connsiteX1" fmla="*/ 66107 w 66107"/>
                <a:gd name="connsiteY1" fmla="*/ 2274127 h 2274127"/>
                <a:gd name="connsiteX2" fmla="*/ 0 w 66107"/>
                <a:gd name="connsiteY2" fmla="*/ 2232818 h 2274127"/>
                <a:gd name="connsiteX3" fmla="*/ 0 w 66107"/>
                <a:gd name="connsiteY3" fmla="*/ 105793 h 227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07" h="2274127">
                  <a:moveTo>
                    <a:pt x="66107" y="0"/>
                  </a:moveTo>
                  <a:lnTo>
                    <a:pt x="66107" y="2274127"/>
                  </a:lnTo>
                  <a:lnTo>
                    <a:pt x="0" y="2232818"/>
                  </a:lnTo>
                  <a:lnTo>
                    <a:pt x="0" y="105793"/>
                  </a:lnTo>
                  <a:close/>
                </a:path>
              </a:pathLst>
            </a:custGeom>
            <a:solidFill>
              <a:srgbClr val="1B3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20" name="矩形 19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4803197"/>
            <a:ext cx="1001081" cy="2274127"/>
            <a:chOff x="0" y="4803197"/>
            <a:chExt cx="1001081" cy="2274127"/>
          </a:xfrm>
        </p:grpSpPr>
        <p:sp>
          <p:nvSpPr>
            <p:cNvPr id="3" name="等腰三角形 2"/>
            <p:cNvSpPr/>
            <p:nvPr userDrawn="1"/>
          </p:nvSpPr>
          <p:spPr>
            <a:xfrm rot="5400000">
              <a:off x="-300773" y="5585174"/>
              <a:ext cx="1602627" cy="1001081"/>
            </a:xfrm>
            <a:prstGeom prst="triangle">
              <a:avLst>
                <a:gd name="adj" fmla="val 100000"/>
              </a:avLst>
            </a:prstGeom>
            <a:solidFill>
              <a:srgbClr val="1B386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 userDrawn="1"/>
          </p:nvSpPr>
          <p:spPr>
            <a:xfrm rot="-1920000">
              <a:off x="526954" y="4803197"/>
              <a:ext cx="66107" cy="2274127"/>
            </a:xfrm>
            <a:custGeom>
              <a:avLst/>
              <a:gdLst>
                <a:gd name="connsiteX0" fmla="*/ 66107 w 66107"/>
                <a:gd name="connsiteY0" fmla="*/ 0 h 2274127"/>
                <a:gd name="connsiteX1" fmla="*/ 66107 w 66107"/>
                <a:gd name="connsiteY1" fmla="*/ 2274127 h 2274127"/>
                <a:gd name="connsiteX2" fmla="*/ 0 w 66107"/>
                <a:gd name="connsiteY2" fmla="*/ 2232818 h 2274127"/>
                <a:gd name="connsiteX3" fmla="*/ 0 w 66107"/>
                <a:gd name="connsiteY3" fmla="*/ 105793 h 227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07" h="2274127">
                  <a:moveTo>
                    <a:pt x="66107" y="0"/>
                  </a:moveTo>
                  <a:lnTo>
                    <a:pt x="66107" y="2274127"/>
                  </a:lnTo>
                  <a:lnTo>
                    <a:pt x="0" y="2232818"/>
                  </a:lnTo>
                  <a:lnTo>
                    <a:pt x="0" y="105793"/>
                  </a:lnTo>
                  <a:close/>
                </a:path>
              </a:pathLst>
            </a:custGeom>
            <a:solidFill>
              <a:srgbClr val="1B3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" name="矩形 51"/>
          <p:cNvSpPr/>
          <p:nvPr userDrawn="1"/>
        </p:nvSpPr>
        <p:spPr>
          <a:xfrm>
            <a:off x="1112932" y="6798876"/>
            <a:ext cx="11088000" cy="90000"/>
          </a:xfrm>
          <a:prstGeom prst="rect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 userDrawn="1"/>
        </p:nvSpPr>
        <p:spPr>
          <a:xfrm>
            <a:off x="-20411" y="-13927"/>
            <a:ext cx="11088000" cy="90000"/>
          </a:xfrm>
          <a:prstGeom prst="rect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 rot="10800000">
            <a:off x="11190919" y="-193679"/>
            <a:ext cx="1001081" cy="2274127"/>
            <a:chOff x="0" y="4803197"/>
            <a:chExt cx="1001081" cy="2274127"/>
          </a:xfrm>
        </p:grpSpPr>
        <p:sp>
          <p:nvSpPr>
            <p:cNvPr id="67" name="等腰三角形 66"/>
            <p:cNvSpPr/>
            <p:nvPr userDrawn="1"/>
          </p:nvSpPr>
          <p:spPr>
            <a:xfrm rot="5400000">
              <a:off x="-300773" y="5585174"/>
              <a:ext cx="1602627" cy="1001081"/>
            </a:xfrm>
            <a:prstGeom prst="triangle">
              <a:avLst>
                <a:gd name="adj" fmla="val 100000"/>
              </a:avLst>
            </a:prstGeom>
            <a:solidFill>
              <a:srgbClr val="1B386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 userDrawn="1"/>
          </p:nvSpPr>
          <p:spPr>
            <a:xfrm rot="-1920000">
              <a:off x="526954" y="4803197"/>
              <a:ext cx="66107" cy="2274127"/>
            </a:xfrm>
            <a:custGeom>
              <a:avLst/>
              <a:gdLst>
                <a:gd name="connsiteX0" fmla="*/ 66107 w 66107"/>
                <a:gd name="connsiteY0" fmla="*/ 0 h 2274127"/>
                <a:gd name="connsiteX1" fmla="*/ 66107 w 66107"/>
                <a:gd name="connsiteY1" fmla="*/ 2274127 h 2274127"/>
                <a:gd name="connsiteX2" fmla="*/ 0 w 66107"/>
                <a:gd name="connsiteY2" fmla="*/ 2232818 h 2274127"/>
                <a:gd name="connsiteX3" fmla="*/ 0 w 66107"/>
                <a:gd name="connsiteY3" fmla="*/ 105793 h 227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07" h="2274127">
                  <a:moveTo>
                    <a:pt x="66107" y="0"/>
                  </a:moveTo>
                  <a:lnTo>
                    <a:pt x="66107" y="2274127"/>
                  </a:lnTo>
                  <a:lnTo>
                    <a:pt x="0" y="2232818"/>
                  </a:lnTo>
                  <a:lnTo>
                    <a:pt x="0" y="105793"/>
                  </a:lnTo>
                  <a:close/>
                </a:path>
              </a:pathLst>
            </a:custGeom>
            <a:solidFill>
              <a:srgbClr val="1B3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6766560"/>
            <a:ext cx="12192000" cy="91440"/>
          </a:xfrm>
          <a:custGeom>
            <a:avLst/>
            <a:gdLst>
              <a:gd name="connsiteX0" fmla="*/ 1449977 w 12192000"/>
              <a:gd name="connsiteY0" fmla="*/ 0 h 91440"/>
              <a:gd name="connsiteX1" fmla="*/ 12192000 w 12192000"/>
              <a:gd name="connsiteY1" fmla="*/ 0 h 91440"/>
              <a:gd name="connsiteX2" fmla="*/ 12192000 w 12192000"/>
              <a:gd name="connsiteY2" fmla="*/ 91440 h 91440"/>
              <a:gd name="connsiteX3" fmla="*/ 1449977 w 12192000"/>
              <a:gd name="connsiteY3" fmla="*/ 91440 h 91440"/>
              <a:gd name="connsiteX4" fmla="*/ 0 w 12192000"/>
              <a:gd name="connsiteY4" fmla="*/ 0 h 91440"/>
              <a:gd name="connsiteX5" fmla="*/ 888274 w 12192000"/>
              <a:gd name="connsiteY5" fmla="*/ 0 h 91440"/>
              <a:gd name="connsiteX6" fmla="*/ 888274 w 12192000"/>
              <a:gd name="connsiteY6" fmla="*/ 91440 h 91440"/>
              <a:gd name="connsiteX7" fmla="*/ 0 w 12192000"/>
              <a:gd name="connsiteY7" fmla="*/ 9144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1440">
                <a:moveTo>
                  <a:pt x="1449977" y="0"/>
                </a:moveTo>
                <a:lnTo>
                  <a:pt x="12192000" y="0"/>
                </a:lnTo>
                <a:lnTo>
                  <a:pt x="12192000" y="91440"/>
                </a:lnTo>
                <a:lnTo>
                  <a:pt x="1449977" y="91440"/>
                </a:lnTo>
                <a:close/>
                <a:moveTo>
                  <a:pt x="0" y="0"/>
                </a:moveTo>
                <a:lnTo>
                  <a:pt x="888274" y="0"/>
                </a:lnTo>
                <a:lnTo>
                  <a:pt x="888274" y="91440"/>
                </a:lnTo>
                <a:lnTo>
                  <a:pt x="0" y="91440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11" name="任意多边形 10"/>
          <p:cNvSpPr/>
          <p:nvPr userDrawn="1"/>
        </p:nvSpPr>
        <p:spPr>
          <a:xfrm rot="10800000">
            <a:off x="0" y="0"/>
            <a:ext cx="12192000" cy="91440"/>
          </a:xfrm>
          <a:custGeom>
            <a:avLst/>
            <a:gdLst>
              <a:gd name="connsiteX0" fmla="*/ 1449977 w 12192000"/>
              <a:gd name="connsiteY0" fmla="*/ 0 h 91440"/>
              <a:gd name="connsiteX1" fmla="*/ 12192000 w 12192000"/>
              <a:gd name="connsiteY1" fmla="*/ 0 h 91440"/>
              <a:gd name="connsiteX2" fmla="*/ 12192000 w 12192000"/>
              <a:gd name="connsiteY2" fmla="*/ 91440 h 91440"/>
              <a:gd name="connsiteX3" fmla="*/ 1449977 w 12192000"/>
              <a:gd name="connsiteY3" fmla="*/ 91440 h 91440"/>
              <a:gd name="connsiteX4" fmla="*/ 0 w 12192000"/>
              <a:gd name="connsiteY4" fmla="*/ 0 h 91440"/>
              <a:gd name="connsiteX5" fmla="*/ 888274 w 12192000"/>
              <a:gd name="connsiteY5" fmla="*/ 0 h 91440"/>
              <a:gd name="connsiteX6" fmla="*/ 888274 w 12192000"/>
              <a:gd name="connsiteY6" fmla="*/ 91440 h 91440"/>
              <a:gd name="connsiteX7" fmla="*/ 0 w 12192000"/>
              <a:gd name="connsiteY7" fmla="*/ 9144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1440">
                <a:moveTo>
                  <a:pt x="1449977" y="0"/>
                </a:moveTo>
                <a:lnTo>
                  <a:pt x="12192000" y="0"/>
                </a:lnTo>
                <a:lnTo>
                  <a:pt x="12192000" y="91440"/>
                </a:lnTo>
                <a:lnTo>
                  <a:pt x="1449977" y="91440"/>
                </a:lnTo>
                <a:close/>
                <a:moveTo>
                  <a:pt x="0" y="0"/>
                </a:moveTo>
                <a:lnTo>
                  <a:pt x="888274" y="0"/>
                </a:lnTo>
                <a:lnTo>
                  <a:pt x="888274" y="91440"/>
                </a:lnTo>
                <a:lnTo>
                  <a:pt x="0" y="91440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前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椭圆 21"/>
          <p:cNvSpPr/>
          <p:nvPr userDrawn="1"/>
        </p:nvSpPr>
        <p:spPr>
          <a:xfrm>
            <a:off x="2474394" y="5560285"/>
            <a:ext cx="1009650" cy="1009650"/>
          </a:xfrm>
          <a:prstGeom prst="ellipse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1117600" y="1190387"/>
            <a:ext cx="10287000" cy="0"/>
          </a:xfrm>
          <a:prstGeom prst="line">
            <a:avLst/>
          </a:prstGeom>
          <a:ln w="28575">
            <a:solidFill>
              <a:srgbClr val="203A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1117600" y="5722258"/>
            <a:ext cx="10287000" cy="0"/>
          </a:xfrm>
          <a:prstGeom prst="line">
            <a:avLst/>
          </a:prstGeom>
          <a:ln w="28575">
            <a:solidFill>
              <a:srgbClr val="203A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任意多边形: 形状 15"/>
          <p:cNvSpPr/>
          <p:nvPr userDrawn="1"/>
        </p:nvSpPr>
        <p:spPr>
          <a:xfrm>
            <a:off x="0" y="401733"/>
            <a:ext cx="4343400" cy="804240"/>
          </a:xfrm>
          <a:custGeom>
            <a:avLst/>
            <a:gdLst>
              <a:gd name="connsiteX0" fmla="*/ 0 w 2662725"/>
              <a:gd name="connsiteY0" fmla="*/ 0 h 646332"/>
              <a:gd name="connsiteX1" fmla="*/ 2501142 w 2662725"/>
              <a:gd name="connsiteY1" fmla="*/ 0 h 646332"/>
              <a:gd name="connsiteX2" fmla="*/ 2662725 w 2662725"/>
              <a:gd name="connsiteY2" fmla="*/ 646332 h 646332"/>
              <a:gd name="connsiteX3" fmla="*/ 0 w 2662725"/>
              <a:gd name="connsiteY3" fmla="*/ 646332 h 646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2725" h="646332">
                <a:moveTo>
                  <a:pt x="0" y="0"/>
                </a:moveTo>
                <a:lnTo>
                  <a:pt x="2501142" y="0"/>
                </a:lnTo>
                <a:lnTo>
                  <a:pt x="2662725" y="646332"/>
                </a:lnTo>
                <a:lnTo>
                  <a:pt x="0" y="646332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40" y="436282"/>
            <a:ext cx="729370" cy="729370"/>
          </a:xfrm>
          <a:prstGeom prst="rect">
            <a:avLst/>
          </a:prstGeom>
          <a:ln>
            <a:noFill/>
          </a:ln>
        </p:spPr>
      </p:pic>
      <p:sp>
        <p:nvSpPr>
          <p:cNvPr id="18" name="矩形 17"/>
          <p:cNvSpPr/>
          <p:nvPr userDrawn="1"/>
        </p:nvSpPr>
        <p:spPr>
          <a:xfrm>
            <a:off x="0" y="6304823"/>
            <a:ext cx="12192000" cy="556828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任意多边形 19"/>
          <p:cNvSpPr/>
          <p:nvPr userDrawn="1"/>
        </p:nvSpPr>
        <p:spPr>
          <a:xfrm rot="16200000">
            <a:off x="1023145" y="5143704"/>
            <a:ext cx="622301" cy="636588"/>
          </a:xfrm>
          <a:custGeom>
            <a:avLst/>
            <a:gdLst>
              <a:gd name="connsiteX0" fmla="*/ 622301 w 622301"/>
              <a:gd name="connsiteY0" fmla="*/ 0 h 636588"/>
              <a:gd name="connsiteX1" fmla="*/ 622301 w 622301"/>
              <a:gd name="connsiteY1" fmla="*/ 155576 h 636588"/>
              <a:gd name="connsiteX2" fmla="*/ 155576 w 622301"/>
              <a:gd name="connsiteY2" fmla="*/ 155576 h 636588"/>
              <a:gd name="connsiteX3" fmla="*/ 155576 w 622301"/>
              <a:gd name="connsiteY3" fmla="*/ 636588 h 636588"/>
              <a:gd name="connsiteX4" fmla="*/ 1 w 622301"/>
              <a:gd name="connsiteY4" fmla="*/ 636588 h 636588"/>
              <a:gd name="connsiteX5" fmla="*/ 1 w 622301"/>
              <a:gd name="connsiteY5" fmla="*/ 155576 h 636588"/>
              <a:gd name="connsiteX6" fmla="*/ 0 w 622301"/>
              <a:gd name="connsiteY6" fmla="*/ 155576 h 636588"/>
              <a:gd name="connsiteX7" fmla="*/ 0 w 622301"/>
              <a:gd name="connsiteY7" fmla="*/ 0 h 63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2301" h="636588">
                <a:moveTo>
                  <a:pt x="622301" y="0"/>
                </a:moveTo>
                <a:lnTo>
                  <a:pt x="622301" y="155576"/>
                </a:lnTo>
                <a:lnTo>
                  <a:pt x="155576" y="155576"/>
                </a:lnTo>
                <a:lnTo>
                  <a:pt x="155576" y="636588"/>
                </a:lnTo>
                <a:lnTo>
                  <a:pt x="1" y="636588"/>
                </a:lnTo>
                <a:lnTo>
                  <a:pt x="1" y="155576"/>
                </a:lnTo>
                <a:lnTo>
                  <a:pt x="0" y="155576"/>
                </a:lnTo>
                <a:lnTo>
                  <a:pt x="0" y="0"/>
                </a:lnTo>
                <a:close/>
              </a:path>
            </a:pathLst>
          </a:cu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 userDrawn="1"/>
        </p:nvSpPr>
        <p:spPr>
          <a:xfrm rot="5400000">
            <a:off x="10890251" y="1107709"/>
            <a:ext cx="622301" cy="636588"/>
          </a:xfrm>
          <a:custGeom>
            <a:avLst/>
            <a:gdLst>
              <a:gd name="connsiteX0" fmla="*/ 622301 w 622301"/>
              <a:gd name="connsiteY0" fmla="*/ 0 h 636588"/>
              <a:gd name="connsiteX1" fmla="*/ 622301 w 622301"/>
              <a:gd name="connsiteY1" fmla="*/ 155576 h 636588"/>
              <a:gd name="connsiteX2" fmla="*/ 155576 w 622301"/>
              <a:gd name="connsiteY2" fmla="*/ 155576 h 636588"/>
              <a:gd name="connsiteX3" fmla="*/ 155576 w 622301"/>
              <a:gd name="connsiteY3" fmla="*/ 636588 h 636588"/>
              <a:gd name="connsiteX4" fmla="*/ 1 w 622301"/>
              <a:gd name="connsiteY4" fmla="*/ 636588 h 636588"/>
              <a:gd name="connsiteX5" fmla="*/ 1 w 622301"/>
              <a:gd name="connsiteY5" fmla="*/ 155576 h 636588"/>
              <a:gd name="connsiteX6" fmla="*/ 0 w 622301"/>
              <a:gd name="connsiteY6" fmla="*/ 155576 h 636588"/>
              <a:gd name="connsiteX7" fmla="*/ 0 w 622301"/>
              <a:gd name="connsiteY7" fmla="*/ 0 h 63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2301" h="636588">
                <a:moveTo>
                  <a:pt x="622301" y="0"/>
                </a:moveTo>
                <a:lnTo>
                  <a:pt x="622301" y="155576"/>
                </a:lnTo>
                <a:lnTo>
                  <a:pt x="155576" y="155576"/>
                </a:lnTo>
                <a:lnTo>
                  <a:pt x="155576" y="636588"/>
                </a:lnTo>
                <a:lnTo>
                  <a:pt x="1" y="636588"/>
                </a:lnTo>
                <a:lnTo>
                  <a:pt x="1" y="155576"/>
                </a:lnTo>
                <a:lnTo>
                  <a:pt x="0" y="155576"/>
                </a:lnTo>
                <a:lnTo>
                  <a:pt x="0" y="0"/>
                </a:lnTo>
                <a:close/>
              </a:path>
            </a:pathLst>
          </a:cu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11</a:t>
            </a:r>
            <a:endParaRPr lang="zh-CN" altLang="en-US" dirty="0"/>
          </a:p>
        </p:txBody>
      </p:sp>
      <p:sp>
        <p:nvSpPr>
          <p:cNvPr id="23" name="椭圆 22"/>
          <p:cNvSpPr/>
          <p:nvPr userDrawn="1"/>
        </p:nvSpPr>
        <p:spPr>
          <a:xfrm>
            <a:off x="-424914" y="1898844"/>
            <a:ext cx="1009650" cy="100965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798050" y="-353128"/>
            <a:ext cx="1009649" cy="1009649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8158161" y="2691520"/>
            <a:ext cx="719238" cy="719238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990160" y="498570"/>
            <a:ext cx="3172265" cy="622302"/>
          </a:xfrm>
        </p:spPr>
        <p:txBody>
          <a:bodyPr>
            <a:normAutofit/>
          </a:bodyPr>
          <a:lstStyle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摘要 </a:t>
            </a:r>
            <a:r>
              <a:rPr lang="en-US" altLang="zh-CN" dirty="0"/>
              <a:t>ABSTRACT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11332" y="0"/>
            <a:ext cx="12203332" cy="6858000"/>
          </a:xfrm>
          <a:prstGeom prst="rect">
            <a:avLst/>
          </a:prstGeom>
          <a:gradFill>
            <a:gsLst>
              <a:gs pos="0">
                <a:srgbClr val="203A6B"/>
              </a:gs>
              <a:gs pos="75000">
                <a:srgbClr val="203A6B">
                  <a:alpha val="84000"/>
                </a:srgbClr>
              </a:gs>
              <a:gs pos="38000">
                <a:srgbClr val="203A6B">
                  <a:alpha val="74000"/>
                </a:srgbClr>
              </a:gs>
              <a:gs pos="100000">
                <a:srgbClr val="203A6B">
                  <a:alpha val="95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1"/>
            <a:ext cx="12192000" cy="1630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-11332" y="5764516"/>
            <a:ext cx="12215364" cy="11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398847"/>
            <a:ext cx="3162300" cy="804240"/>
          </a:xfrm>
          <a:custGeom>
            <a:avLst/>
            <a:gdLst>
              <a:gd name="connsiteX0" fmla="*/ 0 w 2662725"/>
              <a:gd name="connsiteY0" fmla="*/ 0 h 646332"/>
              <a:gd name="connsiteX1" fmla="*/ 2501142 w 2662725"/>
              <a:gd name="connsiteY1" fmla="*/ 0 h 646332"/>
              <a:gd name="connsiteX2" fmla="*/ 2662725 w 2662725"/>
              <a:gd name="connsiteY2" fmla="*/ 646332 h 646332"/>
              <a:gd name="connsiteX3" fmla="*/ 0 w 2662725"/>
              <a:gd name="connsiteY3" fmla="*/ 646332 h 646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2725" h="646332">
                <a:moveTo>
                  <a:pt x="0" y="0"/>
                </a:moveTo>
                <a:lnTo>
                  <a:pt x="2501142" y="0"/>
                </a:lnTo>
                <a:lnTo>
                  <a:pt x="2662725" y="646332"/>
                </a:lnTo>
                <a:lnTo>
                  <a:pt x="0" y="646332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 userDrawn="1"/>
        </p:nvSpPr>
        <p:spPr>
          <a:xfrm>
            <a:off x="8248650" y="1193562"/>
            <a:ext cx="361950" cy="36195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 userDrawn="1"/>
        </p:nvSpPr>
        <p:spPr>
          <a:xfrm>
            <a:off x="9835456" y="-373413"/>
            <a:ext cx="934838" cy="934838"/>
          </a:xfrm>
          <a:prstGeom prst="ellipse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5014812" y="360064"/>
            <a:ext cx="719238" cy="719238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 userDrawn="1"/>
        </p:nvSpPr>
        <p:spPr>
          <a:xfrm flipH="1">
            <a:off x="1332401" y="6349675"/>
            <a:ext cx="350814" cy="350814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25" name="标题 24"/>
          <p:cNvSpPr>
            <a:spLocks noGrp="1"/>
          </p:cNvSpPr>
          <p:nvPr>
            <p:ph type="title" hasCustomPrompt="1"/>
          </p:nvPr>
        </p:nvSpPr>
        <p:spPr>
          <a:xfrm>
            <a:off x="-11332" y="443878"/>
            <a:ext cx="2983132" cy="714177"/>
          </a:xfrm>
        </p:spPr>
        <p:txBody>
          <a:bodyPr>
            <a:normAutofit/>
          </a:bodyPr>
          <a:lstStyle>
            <a:lvl1pPr algn="ctr">
              <a:defRPr sz="2400" b="1" i="0" spc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目录 </a:t>
            </a:r>
            <a:r>
              <a:rPr lang="en-US" altLang="zh-CN" dirty="0"/>
              <a:t>CONTENT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标题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8067675" y="5316806"/>
            <a:ext cx="1009650" cy="100965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9" t="28818" r="209" b="16226"/>
          <a:stretch>
            <a:fillRect/>
          </a:stretch>
        </p:blipFill>
        <p:spPr>
          <a:xfrm>
            <a:off x="0" y="1331610"/>
            <a:ext cx="12166600" cy="4419601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6350" y="1331610"/>
            <a:ext cx="12192000" cy="4419601"/>
          </a:xfrm>
          <a:prstGeom prst="rect">
            <a:avLst/>
          </a:prstGeom>
          <a:solidFill>
            <a:srgbClr val="203A6B">
              <a:alpha val="9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-25400" y="3509893"/>
            <a:ext cx="26860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9505950" y="3509893"/>
            <a:ext cx="26860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 userDrawn="1"/>
        </p:nvSpPr>
        <p:spPr>
          <a:xfrm>
            <a:off x="-504825" y="164772"/>
            <a:ext cx="1009650" cy="1009650"/>
          </a:xfrm>
          <a:prstGeom prst="ellipse">
            <a:avLst/>
          </a:prstGeom>
          <a:solidFill>
            <a:srgbClr val="1B3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 userDrawn="1"/>
        </p:nvSpPr>
        <p:spPr>
          <a:xfrm flipH="1">
            <a:off x="2913551" y="6131359"/>
            <a:ext cx="350814" cy="350814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5014812" y="360064"/>
            <a:ext cx="719238" cy="719238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8729145" y="-479893"/>
            <a:ext cx="1009649" cy="1009649"/>
          </a:xfrm>
          <a:prstGeom prst="ellipse">
            <a:avLst/>
          </a:prstGeom>
          <a:solidFill>
            <a:srgbClr val="1B386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203A6B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203A6B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19" name="标题 20"/>
          <p:cNvSpPr>
            <a:spLocks noGrp="1"/>
          </p:cNvSpPr>
          <p:nvPr>
            <p:ph type="title" hasCustomPrompt="1"/>
          </p:nvPr>
        </p:nvSpPr>
        <p:spPr>
          <a:xfrm>
            <a:off x="2590800" y="2859811"/>
            <a:ext cx="6959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请在这里输入标题文字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11" name="矩形 10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3226526"/>
            <a:ext cx="12192000" cy="3631474"/>
          </a:xfrm>
          <a:prstGeom prst="rect">
            <a:avLst/>
          </a:prstGeom>
          <a:solidFill>
            <a:srgbClr val="1B3868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219825" cy="6858031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-1" y="0"/>
            <a:ext cx="9075983" cy="6858000"/>
          </a:xfrm>
          <a:prstGeom prst="rect">
            <a:avLst/>
          </a:prstGeom>
          <a:gradFill>
            <a:gsLst>
              <a:gs pos="69500">
                <a:srgbClr val="FFFFFF"/>
              </a:gs>
              <a:gs pos="39000">
                <a:schemeClr val="bg1">
                  <a:alpha val="50000"/>
                </a:schemeClr>
              </a:gs>
              <a:gs pos="100000">
                <a:schemeClr val="bg1"/>
              </a:gs>
              <a:gs pos="1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13" name="矩形 12"/>
          <p:cNvSpPr/>
          <p:nvPr userDrawn="1"/>
        </p:nvSpPr>
        <p:spPr>
          <a:xfrm rot="16200000" flipV="1">
            <a:off x="10579916" y="-218705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标题 1"/>
          <p:cNvSpPr>
            <a:spLocks noGrp="1"/>
          </p:cNvSpPr>
          <p:nvPr>
            <p:ph type="title" hasCustomPrompt="1"/>
          </p:nvPr>
        </p:nvSpPr>
        <p:spPr>
          <a:xfrm>
            <a:off x="8605925" y="480923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 userDrawn="1"/>
        </p:nvSpPr>
        <p:spPr>
          <a:xfrm>
            <a:off x="2474394" y="5560285"/>
            <a:ext cx="1009650" cy="1009650"/>
          </a:xfrm>
          <a:prstGeom prst="ellipse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302875" y="6437584"/>
            <a:ext cx="186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1B3868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广东省工商高级技工学校</a:t>
            </a:r>
            <a:endParaRPr lang="zh-CN" altLang="en-US" sz="1200" dirty="0">
              <a:solidFill>
                <a:srgbClr val="1B3868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75" b="99219" l="2344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66" y="6383831"/>
            <a:ext cx="372209" cy="372209"/>
          </a:xfrm>
          <a:prstGeom prst="rect">
            <a:avLst/>
          </a:prstGeom>
          <a:effectLst>
            <a:glow rad="12700">
              <a:schemeClr val="bg1">
                <a:alpha val="47000"/>
              </a:schemeClr>
            </a:glow>
          </a:effectLst>
        </p:spPr>
      </p:pic>
      <p:sp>
        <p:nvSpPr>
          <p:cNvPr id="22" name="椭圆 21"/>
          <p:cNvSpPr/>
          <p:nvPr userDrawn="1"/>
        </p:nvSpPr>
        <p:spPr>
          <a:xfrm>
            <a:off x="-424914" y="1898844"/>
            <a:ext cx="1009650" cy="100965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9798050" y="-353128"/>
            <a:ext cx="1009649" cy="1009649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8158161" y="2691520"/>
            <a:ext cx="719238" cy="719238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 rot="5400000" flipH="1" flipV="1">
            <a:off x="1435914" y="-285378"/>
            <a:ext cx="45719" cy="2520948"/>
          </a:xfrm>
          <a:prstGeom prst="rect">
            <a:avLst/>
          </a:prstGeom>
          <a:gradFill>
            <a:gsLst>
              <a:gs pos="71000">
                <a:srgbClr val="1B3868"/>
              </a:gs>
              <a:gs pos="100000">
                <a:schemeClr val="bg1"/>
              </a:gs>
              <a:gs pos="1000">
                <a:srgbClr val="1B386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标题 1"/>
          <p:cNvSpPr>
            <a:spLocks noGrp="1"/>
          </p:cNvSpPr>
          <p:nvPr>
            <p:ph type="title" hasCustomPrompt="1"/>
          </p:nvPr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16" name="任意多边形 15"/>
          <p:cNvSpPr/>
          <p:nvPr userDrawn="1"/>
        </p:nvSpPr>
        <p:spPr>
          <a:xfrm>
            <a:off x="0" y="6766560"/>
            <a:ext cx="12192000" cy="91440"/>
          </a:xfrm>
          <a:custGeom>
            <a:avLst/>
            <a:gdLst>
              <a:gd name="connsiteX0" fmla="*/ 1449977 w 12192000"/>
              <a:gd name="connsiteY0" fmla="*/ 0 h 91440"/>
              <a:gd name="connsiteX1" fmla="*/ 12192000 w 12192000"/>
              <a:gd name="connsiteY1" fmla="*/ 0 h 91440"/>
              <a:gd name="connsiteX2" fmla="*/ 12192000 w 12192000"/>
              <a:gd name="connsiteY2" fmla="*/ 91440 h 91440"/>
              <a:gd name="connsiteX3" fmla="*/ 1449977 w 12192000"/>
              <a:gd name="connsiteY3" fmla="*/ 91440 h 91440"/>
              <a:gd name="connsiteX4" fmla="*/ 0 w 12192000"/>
              <a:gd name="connsiteY4" fmla="*/ 0 h 91440"/>
              <a:gd name="connsiteX5" fmla="*/ 888274 w 12192000"/>
              <a:gd name="connsiteY5" fmla="*/ 0 h 91440"/>
              <a:gd name="connsiteX6" fmla="*/ 888274 w 12192000"/>
              <a:gd name="connsiteY6" fmla="*/ 91440 h 91440"/>
              <a:gd name="connsiteX7" fmla="*/ 0 w 12192000"/>
              <a:gd name="connsiteY7" fmla="*/ 9144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1440">
                <a:moveTo>
                  <a:pt x="1449977" y="0"/>
                </a:moveTo>
                <a:lnTo>
                  <a:pt x="12192000" y="0"/>
                </a:lnTo>
                <a:lnTo>
                  <a:pt x="12192000" y="91440"/>
                </a:lnTo>
                <a:lnTo>
                  <a:pt x="1449977" y="91440"/>
                </a:lnTo>
                <a:close/>
                <a:moveTo>
                  <a:pt x="0" y="0"/>
                </a:moveTo>
                <a:lnTo>
                  <a:pt x="888274" y="0"/>
                </a:lnTo>
                <a:lnTo>
                  <a:pt x="888274" y="91440"/>
                </a:lnTo>
                <a:lnTo>
                  <a:pt x="0" y="91440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 userDrawn="1"/>
        </p:nvSpPr>
        <p:spPr>
          <a:xfrm rot="10800000">
            <a:off x="0" y="0"/>
            <a:ext cx="12192000" cy="91440"/>
          </a:xfrm>
          <a:custGeom>
            <a:avLst/>
            <a:gdLst>
              <a:gd name="connsiteX0" fmla="*/ 1449977 w 12192000"/>
              <a:gd name="connsiteY0" fmla="*/ 0 h 91440"/>
              <a:gd name="connsiteX1" fmla="*/ 12192000 w 12192000"/>
              <a:gd name="connsiteY1" fmla="*/ 0 h 91440"/>
              <a:gd name="connsiteX2" fmla="*/ 12192000 w 12192000"/>
              <a:gd name="connsiteY2" fmla="*/ 91440 h 91440"/>
              <a:gd name="connsiteX3" fmla="*/ 1449977 w 12192000"/>
              <a:gd name="connsiteY3" fmla="*/ 91440 h 91440"/>
              <a:gd name="connsiteX4" fmla="*/ 0 w 12192000"/>
              <a:gd name="connsiteY4" fmla="*/ 0 h 91440"/>
              <a:gd name="connsiteX5" fmla="*/ 888274 w 12192000"/>
              <a:gd name="connsiteY5" fmla="*/ 0 h 91440"/>
              <a:gd name="connsiteX6" fmla="*/ 888274 w 12192000"/>
              <a:gd name="connsiteY6" fmla="*/ 91440 h 91440"/>
              <a:gd name="connsiteX7" fmla="*/ 0 w 12192000"/>
              <a:gd name="connsiteY7" fmla="*/ 9144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1440">
                <a:moveTo>
                  <a:pt x="1449977" y="0"/>
                </a:moveTo>
                <a:lnTo>
                  <a:pt x="12192000" y="0"/>
                </a:lnTo>
                <a:lnTo>
                  <a:pt x="12192000" y="91440"/>
                </a:lnTo>
                <a:lnTo>
                  <a:pt x="1449977" y="91440"/>
                </a:lnTo>
                <a:close/>
                <a:moveTo>
                  <a:pt x="0" y="0"/>
                </a:moveTo>
                <a:lnTo>
                  <a:pt x="888274" y="0"/>
                </a:lnTo>
                <a:lnTo>
                  <a:pt x="888274" y="91440"/>
                </a:lnTo>
                <a:lnTo>
                  <a:pt x="0" y="91440"/>
                </a:lnTo>
                <a:close/>
              </a:path>
            </a:pathLst>
          </a:custGeom>
          <a:solidFill>
            <a:srgbClr val="334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4F876AE-369C-4E05-A7D6-E10E33B74ED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928DE60-5E4D-4D72-B6ED-5460FDAB005D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4F876AE-369C-4E05-A7D6-E10E33B74ED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928DE60-5E4D-4D72-B6ED-5460FDAB005D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5.xml"/><Relationship Id="rId4" Type="http://schemas.openxmlformats.org/officeDocument/2006/relationships/image" Target="../media/image20.png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20.png"/><Relationship Id="rId1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5.xml"/><Relationship Id="rId6" Type="http://schemas.openxmlformats.org/officeDocument/2006/relationships/image" Target="../media/image20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20.png"/><Relationship Id="rId1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20.png"/><Relationship Id="rId1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20.png"/><Relationship Id="rId1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20.png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1.png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9.xml"/><Relationship Id="rId4" Type="http://schemas.openxmlformats.org/officeDocument/2006/relationships/image" Target="../media/image20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0.png"/><Relationship Id="rId1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/>
          <p:cNvSpPr txBox="1"/>
          <p:nvPr/>
        </p:nvSpPr>
        <p:spPr>
          <a:xfrm>
            <a:off x="3682991" y="4680650"/>
            <a:ext cx="4826001" cy="3666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1800" b="0" spc="300" dirty="0">
                <a:latin typeface="微软雅黑 Light" panose="020B0502040204020203" charset="-122"/>
              </a:rPr>
              <a:t>汇报人：曾瑶瑶</a:t>
            </a:r>
            <a:endParaRPr lang="zh-CN" altLang="en-US" sz="1800" b="0" spc="300" dirty="0">
              <a:latin typeface="微软雅黑 Light" panose="020B0502040204020203" charset="-122"/>
            </a:endParaRPr>
          </a:p>
          <a:p>
            <a:r>
              <a:rPr lang="zh-CN" altLang="en-US" sz="1800" b="0" spc="300" dirty="0">
                <a:latin typeface="微软雅黑 Light" panose="020B0502040204020203" charset="-122"/>
              </a:rPr>
              <a:t>指导老师：刘加海</a:t>
            </a:r>
            <a:endParaRPr lang="zh-CN" altLang="en-US" sz="1800" b="0" spc="300" dirty="0">
              <a:latin typeface="微软雅黑 Light" panose="020B0502040204020203" charset="-122"/>
            </a:endParaRPr>
          </a:p>
          <a:p>
            <a:r>
              <a:rPr lang="zh-CN" altLang="en-US" sz="1800" b="0" spc="300" dirty="0">
                <a:latin typeface="微软雅黑 Light" panose="020B0502040204020203" charset="-122"/>
              </a:rPr>
              <a:t>汇报日期：</a:t>
            </a:r>
            <a:r>
              <a:rPr lang="en-US" altLang="zh-CN" sz="1800" b="0" spc="300" dirty="0">
                <a:latin typeface="微软雅黑 Light" panose="020B0502040204020203" charset="-122"/>
              </a:rPr>
              <a:t>2021/01/05</a:t>
            </a:r>
            <a:endParaRPr lang="en-US" altLang="zh-CN" sz="1800" b="0" spc="300" dirty="0">
              <a:latin typeface="微软雅黑 Light" panose="020B0502040204020203" charset="-122"/>
            </a:endParaRPr>
          </a:p>
        </p:txBody>
      </p:sp>
      <p:sp>
        <p:nvSpPr>
          <p:cNvPr id="6" name="标题 3"/>
          <p:cNvSpPr txBox="1"/>
          <p:nvPr/>
        </p:nvSpPr>
        <p:spPr>
          <a:xfrm>
            <a:off x="1176903" y="3636252"/>
            <a:ext cx="9838178" cy="5297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4000" b="1" spc="300" dirty="0">
                <a:latin typeface="华文楷体" panose="02010600040101010101" charset="-122"/>
                <a:ea typeface="华文楷体" panose="02010600040101010101" charset="-122"/>
              </a:rPr>
              <a:t>超市营业额数据实战分析</a:t>
            </a:r>
            <a:endParaRPr lang="zh-CN" altLang="en-US" sz="4000" b="1" spc="300" dirty="0"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12657" y="4272524"/>
            <a:ext cx="2565400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999751" y="2798802"/>
            <a:ext cx="10193761" cy="90492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基于</a:t>
            </a:r>
            <a:r>
              <a:rPr lang="en-US" altLang="zh-CN" dirty="0"/>
              <a:t>Pandas</a:t>
            </a:r>
            <a:r>
              <a:rPr lang="zh-CN" altLang="en-US" dirty="0"/>
              <a:t>的案例研究分析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34000" y="571500"/>
            <a:ext cx="1522730" cy="1605915"/>
          </a:xfrm>
          <a:prstGeom prst="ellipse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l="14544" r="14544"/>
          <a:stretch>
            <a:fillRect/>
          </a:stretch>
        </p:blipFill>
        <p:spPr>
          <a:xfrm>
            <a:off x="5228590" y="1063625"/>
            <a:ext cx="1735455" cy="1735455"/>
          </a:xfrm>
          <a:prstGeom prst="ellipse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t="6743" r="75641" b="6743"/>
          <a:stretch>
            <a:fillRect/>
          </a:stretch>
        </p:blipFill>
        <p:spPr>
          <a:xfrm>
            <a:off x="5205730" y="933450"/>
            <a:ext cx="1996440" cy="1996440"/>
          </a:xfrm>
          <a:prstGeom prst="rect">
            <a:avLst/>
          </a:prstGeom>
          <a:noFill/>
          <a:ln w="9525">
            <a:noFill/>
          </a:ln>
          <a:effectLst/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22802"/>
          <a:stretch>
            <a:fillRect/>
          </a:stretch>
        </p:blipFill>
        <p:spPr>
          <a:xfrm>
            <a:off x="4262755" y="-95250"/>
            <a:ext cx="3773170" cy="13766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476187" y="1798197"/>
            <a:ext cx="4574719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首先看一下数据集大小（行列信息）：</a:t>
            </a: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9942106" y="1493722"/>
            <a:ext cx="110880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6476187" y="1493722"/>
            <a:ext cx="1107621" cy="1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6504966" y="6177026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7"/>
          <p:cNvSpPr txBox="1"/>
          <p:nvPr/>
        </p:nvSpPr>
        <p:spPr>
          <a:xfrm>
            <a:off x="7583808" y="1337144"/>
            <a:ext cx="235829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</a:t>
            </a:r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数据概览</a:t>
            </a:r>
            <a:endParaRPr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 flipH="1">
            <a:off x="9099550" y="6177026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8426450" y="6066790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、数据预处理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06845" y="2248535"/>
            <a:ext cx="4332605" cy="4953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75552" y="2801497"/>
            <a:ext cx="4574719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看一下数据概况：</a:t>
            </a: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730" y="3309620"/>
            <a:ext cx="4363085" cy="3429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rcRect b="11957"/>
          <a:stretch>
            <a:fillRect/>
          </a:stretch>
        </p:blipFill>
        <p:spPr>
          <a:xfrm>
            <a:off x="6080760" y="4070985"/>
            <a:ext cx="5568315" cy="1765300"/>
          </a:xfrm>
          <a:prstGeom prst="rect">
            <a:avLst/>
          </a:prstGeom>
        </p:spPr>
      </p:pic>
      <p:grpSp>
        <p:nvGrpSpPr>
          <p:cNvPr id="47" name="组合 46"/>
          <p:cNvGrpSpPr/>
          <p:nvPr/>
        </p:nvGrpSpPr>
        <p:grpSpPr>
          <a:xfrm>
            <a:off x="1089025" y="1349375"/>
            <a:ext cx="4601845" cy="3839845"/>
            <a:chOff x="1715" y="2125"/>
            <a:chExt cx="7247" cy="6047"/>
          </a:xfrm>
        </p:grpSpPr>
        <p:cxnSp>
          <p:nvCxnSpPr>
            <p:cNvPr id="40" name="直接连接符 39"/>
            <p:cNvCxnSpPr/>
            <p:nvPr/>
          </p:nvCxnSpPr>
          <p:spPr>
            <a:xfrm>
              <a:off x="7173" y="2371"/>
              <a:ext cx="1746" cy="0"/>
            </a:xfrm>
            <a:prstGeom prst="line">
              <a:avLst/>
            </a:prstGeom>
            <a:ln>
              <a:solidFill>
                <a:srgbClr val="1B38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1715" y="2371"/>
              <a:ext cx="1744" cy="0"/>
            </a:xfrm>
            <a:prstGeom prst="line">
              <a:avLst/>
            </a:prstGeom>
            <a:ln>
              <a:solidFill>
                <a:srgbClr val="1B38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7"/>
            <p:cNvSpPr txBox="1"/>
            <p:nvPr/>
          </p:nvSpPr>
          <p:spPr>
            <a:xfrm>
              <a:off x="3449" y="2125"/>
              <a:ext cx="371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1600" b="1" dirty="0">
                  <a:solidFill>
                    <a:srgbClr val="1B386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en-US" altLang="zh-CN" sz="1600" b="1" dirty="0">
                  <a:solidFill>
                    <a:srgbClr val="1B386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2.1</a:t>
              </a:r>
              <a:r>
                <a:rPr lang="zh-CN" altLang="en-US" sz="1600" b="1" dirty="0">
                  <a:solidFill>
                    <a:srgbClr val="1B386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数据整合</a:t>
              </a:r>
              <a:endParaRPr lang="zh-CN" alt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3" name="直接连接符 42"/>
            <p:cNvCxnSpPr/>
            <p:nvPr/>
          </p:nvCxnSpPr>
          <p:spPr>
            <a:xfrm flipH="1">
              <a:off x="1814" y="8006"/>
              <a:ext cx="3026" cy="0"/>
            </a:xfrm>
            <a:prstGeom prst="line">
              <a:avLst/>
            </a:prstGeom>
            <a:ln>
              <a:solidFill>
                <a:srgbClr val="1B38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H="1">
              <a:off x="5900" y="8006"/>
              <a:ext cx="2999" cy="0"/>
            </a:xfrm>
            <a:prstGeom prst="line">
              <a:avLst/>
            </a:prstGeom>
            <a:ln>
              <a:solidFill>
                <a:srgbClr val="1B38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矩形 44"/>
            <p:cNvSpPr/>
            <p:nvPr/>
          </p:nvSpPr>
          <p:spPr>
            <a:xfrm>
              <a:off x="4840" y="7832"/>
              <a:ext cx="1060" cy="340"/>
            </a:xfrm>
            <a:prstGeom prst="rect">
              <a:avLst/>
            </a:prstGeom>
            <a:solidFill>
              <a:srgbClr val="1B386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878" y="2738"/>
              <a:ext cx="7084" cy="4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 b="1">
                  <a:solidFill>
                    <a:srgbClr val="767171"/>
                  </a:solidFill>
                  <a:latin typeface="华文宋体" panose="02010600040101010101" charset="-122"/>
                  <a:ea typeface="华文宋体" panose="02010600040101010101" charset="-122"/>
                  <a:cs typeface="华文宋体" panose="02010600040101010101" charset="-122"/>
                </a:rPr>
                <a:t># 加载数据分析需要使用的库</a:t>
              </a:r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r>
                <a:rPr lang="zh-CN" altLang="en-US" sz="1400" b="1">
                  <a:solidFill>
                    <a:srgbClr val="767171"/>
                  </a:solidFill>
                  <a:latin typeface="华文宋体" panose="02010600040101010101" charset="-122"/>
                  <a:ea typeface="华文宋体" panose="02010600040101010101" charset="-122"/>
                  <a:cs typeface="华文宋体" panose="02010600040101010101" charset="-122"/>
                </a:rPr>
                <a:t>import numpy as np</a:t>
              </a:r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r>
                <a:rPr lang="zh-CN" altLang="en-US" sz="1400" b="1">
                  <a:solidFill>
                    <a:srgbClr val="767171"/>
                  </a:solidFill>
                  <a:latin typeface="华文宋体" panose="02010600040101010101" charset="-122"/>
                  <a:ea typeface="华文宋体" panose="02010600040101010101" charset="-122"/>
                  <a:cs typeface="华文宋体" panose="02010600040101010101" charset="-122"/>
                </a:rPr>
                <a:t>import pandas as pd</a:t>
              </a:r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r>
                <a:rPr lang="zh-CN" altLang="en-US" sz="1400" b="1">
                  <a:solidFill>
                    <a:srgbClr val="767171"/>
                  </a:solidFill>
                  <a:latin typeface="华文宋体" panose="02010600040101010101" charset="-122"/>
                  <a:ea typeface="华文宋体" panose="02010600040101010101" charset="-122"/>
                  <a:cs typeface="华文宋体" panose="02010600040101010101" charset="-122"/>
                </a:rPr>
                <a:t>import matplotlib.pyplot as plt</a:t>
              </a:r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r>
                <a:rPr lang="zh-CN" altLang="en-US" sz="1400" b="1">
                  <a:solidFill>
                    <a:srgbClr val="767171"/>
                  </a:solidFill>
                  <a:latin typeface="华文宋体" panose="02010600040101010101" charset="-122"/>
                  <a:ea typeface="华文宋体" panose="02010600040101010101" charset="-122"/>
                  <a:cs typeface="华文宋体" panose="02010600040101010101" charset="-122"/>
                </a:rPr>
                <a:t>import seaborn as sns</a:t>
              </a:r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r>
                <a:rPr lang="zh-CN" altLang="en-US" sz="1400" b="1">
                  <a:solidFill>
                    <a:srgbClr val="767171"/>
                  </a:solidFill>
                  <a:latin typeface="华文宋体" panose="02010600040101010101" charset="-122"/>
                  <a:ea typeface="华文宋体" panose="02010600040101010101" charset="-122"/>
                  <a:cs typeface="华文宋体" panose="02010600040101010101" charset="-122"/>
                </a:rPr>
                <a:t>import warnings</a:t>
              </a:r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r>
                <a:rPr lang="zh-CN" altLang="en-US" sz="1400" b="1">
                  <a:solidFill>
                    <a:srgbClr val="767171"/>
                  </a:solidFill>
                  <a:latin typeface="华文宋体" panose="02010600040101010101" charset="-122"/>
                  <a:ea typeface="华文宋体" panose="02010600040101010101" charset="-122"/>
                  <a:cs typeface="华文宋体" panose="02010600040101010101" charset="-122"/>
                </a:rPr>
                <a:t>plt.rcParams['font.sans-serif'] = ['SimHei']</a:t>
              </a:r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r>
                <a:rPr lang="zh-CN" altLang="en-US" sz="1400" b="1">
                  <a:solidFill>
                    <a:srgbClr val="767171"/>
                  </a:solidFill>
                  <a:latin typeface="华文宋体" panose="02010600040101010101" charset="-122"/>
                  <a:ea typeface="华文宋体" panose="02010600040101010101" charset="-122"/>
                  <a:cs typeface="华文宋体" panose="02010600040101010101" charset="-122"/>
                </a:rPr>
                <a:t>warnings.filterwarnings('ignore')</a:t>
              </a:r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r>
                <a:rPr lang="zh-CN" altLang="en-US" sz="1400" b="1">
                  <a:solidFill>
                    <a:srgbClr val="767171"/>
                  </a:solidFill>
                  <a:latin typeface="华文宋体" panose="02010600040101010101" charset="-122"/>
                  <a:ea typeface="华文宋体" panose="02010600040101010101" charset="-122"/>
                  <a:cs typeface="华文宋体" panose="02010600040101010101" charset="-122"/>
                </a:rPr>
                <a:t># 加载零售数据集，使用'ISO-8859-1'编码方式</a:t>
              </a:r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r>
                <a:rPr lang="zh-CN" altLang="en-US" sz="1400" b="1">
                  <a:solidFill>
                    <a:srgbClr val="767171"/>
                  </a:solidFill>
                  <a:latin typeface="华文宋体" panose="02010600040101010101" charset="-122"/>
                  <a:ea typeface="华文宋体" panose="02010600040101010101" charset="-122"/>
                  <a:cs typeface="华文宋体" panose="02010600040101010101" charset="-122"/>
                </a:rPr>
                <a:t>df = pd.read_csv('superstore_dataset2011-2015.csv',encoding='ISO-8859-1') </a:t>
              </a:r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  <a:p>
              <a:r>
                <a:rPr lang="zh-CN" altLang="en-US" sz="1400" b="1">
                  <a:solidFill>
                    <a:srgbClr val="767171"/>
                  </a:solidFill>
                  <a:latin typeface="华文宋体" panose="02010600040101010101" charset="-122"/>
                  <a:ea typeface="华文宋体" panose="02010600040101010101" charset="-122"/>
                  <a:cs typeface="华文宋体" panose="02010600040101010101" charset="-122"/>
                </a:rPr>
                <a:t>df.head()</a:t>
              </a:r>
              <a:endPara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endParaRPr>
            </a:p>
          </p:txBody>
        </p:sp>
      </p:grpSp>
      <p:pic>
        <p:nvPicPr>
          <p:cNvPr id="48" name="图片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9812744" y="448512"/>
            <a:ext cx="110880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6346825" y="448512"/>
            <a:ext cx="1107621" cy="1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45642" y="1734697"/>
            <a:ext cx="4574719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从上面发现列名不符合Python的命名规范，对列名进行一下重命名，采用下划线命名法：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282351" y="1554047"/>
            <a:ext cx="110880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816432" y="1554047"/>
            <a:ext cx="1107621" cy="1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845211" y="2791206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7"/>
          <p:cNvSpPr txBox="1"/>
          <p:nvPr/>
        </p:nvSpPr>
        <p:spPr>
          <a:xfrm>
            <a:off x="1924053" y="1397469"/>
            <a:ext cx="235829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.1 列名重命名</a:t>
            </a:r>
            <a:endParaRPr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7"/>
          <p:cNvSpPr txBox="1"/>
          <p:nvPr/>
        </p:nvSpPr>
        <p:spPr>
          <a:xfrm>
            <a:off x="7447824" y="291934"/>
            <a:ext cx="235829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.2 数据类型处理</a:t>
            </a:r>
            <a:endParaRPr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 flipH="1">
            <a:off x="3439795" y="2791206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2766695" y="2680970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6405561" y="3143631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9000145" y="3143631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8327045" y="3033395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、数据预处理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450330" y="681355"/>
            <a:ext cx="1966595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df.dtypes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-----------------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Row_ID              int64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Order_ID  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Order_Date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Ship_Date 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Ship_Mode 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Customer_ID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Customer_Name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Segment   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City      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State     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Country   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83920" y="2275840"/>
            <a:ext cx="4498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df.rename(columns = lambda x: x.replace(' ', '_').replace('-', '_'), inplace=True)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845211" y="4881626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H="1">
            <a:off x="3439795" y="4881626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2766695" y="4771390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" name="文本框 6"/>
          <p:cNvSpPr txBox="1"/>
          <p:nvPr/>
        </p:nvSpPr>
        <p:spPr>
          <a:xfrm>
            <a:off x="910412" y="2859917"/>
            <a:ext cx="4574719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看一下重命名后的列名：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783955" y="681355"/>
            <a:ext cx="196659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Postal_Code       float64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Market    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Region    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Product_ID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Category    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Sub_Category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Product_Name  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             float64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Quantity            int64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Discount          float64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Profit            float64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Shipping_Cost     float64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Order_Priority    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dtype: object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6405271" y="5846191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8999855" y="5846191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8326755" y="5735955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" name="文本框 24"/>
          <p:cNvSpPr txBox="1"/>
          <p:nvPr/>
        </p:nvSpPr>
        <p:spPr>
          <a:xfrm>
            <a:off x="6450330" y="3263265"/>
            <a:ext cx="5180965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0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从上面看到，大部分为object类型，销量、销售额、利润等为数值型，不需要进行数据类型处理。下单日期应为datetime类型，需要进行处理。</a:t>
            </a:r>
            <a:endParaRPr lang="zh-CN" altLang="en-US" sz="10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484620" y="3926205"/>
            <a:ext cx="44983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df["Order_Date"] = pd.to_datetime(df["Order_Date"]) 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df["Order_Date"].sample(5)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----------------------------------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9319    2013-04-10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30390   2012-03-19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31025   2013-08-19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32210   2014-03-20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43430   2012-11-26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Name: Order_Date, dtype: datetime64[ns]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48690" y="3118485"/>
            <a:ext cx="44983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df.columns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-----------------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Index(['Row_ID', 'Order_ID', 'Order_Date', 'Ship_Date', 'Ship_Mode',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       'Customer_ID', 'Customer_Name', 'Segment', 'City', 'State', 'Country',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       'Postal_Code', 'Market', 'Region', 'Product_ID', 'Category',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       'Sub_Category', 'Product_Name', 'Sales', 'Quantity', 'Discount',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       'Profit', 'Shipping_Cost', 'Order_Priority'],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      dtype='object')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845211" y="6156706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H="1">
            <a:off x="3439795" y="6156706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2766695" y="6046470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" name="文本框 34"/>
          <p:cNvSpPr txBox="1"/>
          <p:nvPr/>
        </p:nvSpPr>
        <p:spPr>
          <a:xfrm>
            <a:off x="883920" y="4935220"/>
            <a:ext cx="446024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为了便于分析每年和每月的销售情况，增加年份列和月份列：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22020" y="5506085"/>
            <a:ext cx="4498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df['year'] = df["Order_Date"].dt.year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df['month'] = df['Order_Date'].values.astype('datetime64[M]')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7" grpId="0"/>
      <p:bldP spid="25" grpId="0"/>
      <p:bldP spid="3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9812744" y="448512"/>
            <a:ext cx="110880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6346825" y="448512"/>
            <a:ext cx="1107621" cy="1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45642" y="1356872"/>
            <a:ext cx="4574719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查看缺失值情况：</a:t>
            </a: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282351" y="1272742"/>
            <a:ext cx="110880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816432" y="1272742"/>
            <a:ext cx="1107621" cy="1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756946" y="4065016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7"/>
          <p:cNvSpPr txBox="1"/>
          <p:nvPr/>
        </p:nvSpPr>
        <p:spPr>
          <a:xfrm>
            <a:off x="1924053" y="1116164"/>
            <a:ext cx="235829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.3 缺失值处理</a:t>
            </a:r>
            <a:endParaRPr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7"/>
          <p:cNvSpPr txBox="1"/>
          <p:nvPr/>
        </p:nvSpPr>
        <p:spPr>
          <a:xfrm>
            <a:off x="7447824" y="291934"/>
            <a:ext cx="235829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.4 异常值处理</a:t>
            </a:r>
            <a:endParaRPr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 flipH="1">
            <a:off x="3351530" y="4065016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2678430" y="3954780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、数据预处理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845820" y="1709420"/>
            <a:ext cx="206629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df.isnull().sum(axis=0)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----------------------------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Row_ID  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Order_ID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Order_Date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Ship_Date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Ship_Mode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Customer_ID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Customer_Name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Segment 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City    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State   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Country 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Postal_Code       41296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98525" y="4170680"/>
            <a:ext cx="4232275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发现有一列缺失值比较多，此列表示邮编信息，对我们的分析没有太多作用，可直接删除：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47420" y="4805045"/>
            <a:ext cx="398208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df.drop(["Postal_Code"],axis=1, inplace=True)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887980" y="1485265"/>
            <a:ext cx="206629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Market  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Region  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Product_ID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Category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Sub_Category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Product_Name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   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Quantity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Discount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Profit  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Shipping_Cost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Order_Priority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year    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month                 0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0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dtype: int64</a:t>
            </a:r>
            <a:endParaRPr lang="zh-CN" altLang="en-US" sz="10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306185" y="629285"/>
            <a:ext cx="5180965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简单查看一下是否有异常值：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336665" y="920750"/>
            <a:ext cx="44983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df.describe()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08700" y="1196340"/>
            <a:ext cx="5273675" cy="1865630"/>
          </a:xfrm>
          <a:prstGeom prst="rect">
            <a:avLst/>
          </a:prstGeom>
        </p:spPr>
      </p:pic>
      <p:cxnSp>
        <p:nvCxnSpPr>
          <p:cNvPr id="43" name="直接连接符 42"/>
          <p:cNvCxnSpPr/>
          <p:nvPr/>
        </p:nvCxnSpPr>
        <p:spPr>
          <a:xfrm flipH="1">
            <a:off x="6434136" y="5010531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9028720" y="5010531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355620" y="4900295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6" name="文本框 45"/>
          <p:cNvSpPr txBox="1"/>
          <p:nvPr/>
        </p:nvSpPr>
        <p:spPr>
          <a:xfrm>
            <a:off x="6336665" y="3009265"/>
            <a:ext cx="5180965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0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没发现明显的异常值，不需要进行处理。</a:t>
            </a:r>
            <a:endParaRPr lang="zh-CN" altLang="en-US" sz="10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6306185" y="4002405"/>
            <a:ext cx="44983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df.duplicated().sum()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---------------------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0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375400" y="4608830"/>
            <a:ext cx="5180965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也没有重复值，不需要进行处理。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52" name="直接连接符 51"/>
          <p:cNvCxnSpPr/>
          <p:nvPr/>
        </p:nvCxnSpPr>
        <p:spPr>
          <a:xfrm flipH="1">
            <a:off x="756601" y="5281041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H="1">
            <a:off x="3351185" y="5281041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2678085" y="5170805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cxnSp>
        <p:nvCxnSpPr>
          <p:cNvPr id="55" name="直接连接符 54"/>
          <p:cNvCxnSpPr/>
          <p:nvPr/>
        </p:nvCxnSpPr>
        <p:spPr>
          <a:xfrm>
            <a:off x="9812744" y="3530167"/>
            <a:ext cx="110880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6346825" y="3530167"/>
            <a:ext cx="1107621" cy="1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7"/>
          <p:cNvSpPr txBox="1"/>
          <p:nvPr/>
        </p:nvSpPr>
        <p:spPr>
          <a:xfrm>
            <a:off x="7447824" y="3373589"/>
            <a:ext cx="235829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.5 重复值处理</a:t>
            </a:r>
            <a:endParaRPr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6346825" y="3710940"/>
            <a:ext cx="5180965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看一下是否有重复值：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40" grpId="0"/>
      <p:bldP spid="46" grpId="0"/>
      <p:bldP spid="51" grpId="0"/>
      <p:bldP spid="5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3500" y="2847111"/>
            <a:ext cx="6959600" cy="1325563"/>
          </a:xfrm>
        </p:spPr>
        <p:txBody>
          <a:bodyPr/>
          <a:lstStyle/>
          <a:p>
            <a:r>
              <a:rPr lang="zh-CN" altLang="en-US" dirty="0"/>
              <a:t>数据分析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203700" y="2476757"/>
            <a:ext cx="375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PART 4</a:t>
            </a:r>
            <a:endParaRPr lang="zh-CN" altLang="en-US" sz="2800" b="1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6275" y="6294755"/>
            <a:ext cx="3843655" cy="4845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045"/>
            <a:ext cx="1035685" cy="1092200"/>
          </a:xfrm>
          <a:prstGeom prst="rect">
            <a:avLst/>
          </a:prstGeom>
        </p:spPr>
      </p:pic>
      <p:pic>
        <p:nvPicPr>
          <p:cNvPr id="1073742852" name="图片 107374285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3380740" cy="9518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841832" y="1352427"/>
            <a:ext cx="4574719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首先构造整体销售情况子数据集：</a:t>
            </a: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278541" y="1268297"/>
            <a:ext cx="110880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812622" y="1268297"/>
            <a:ext cx="1107621" cy="1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753136" y="4060571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7"/>
          <p:cNvSpPr txBox="1"/>
          <p:nvPr/>
        </p:nvSpPr>
        <p:spPr>
          <a:xfrm>
            <a:off x="1920243" y="1111719"/>
            <a:ext cx="235829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整体销售情况分析</a:t>
            </a:r>
            <a:endParaRPr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 flipH="1">
            <a:off x="3347720" y="4060571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2674620" y="3950335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194490" y="406400"/>
            <a:ext cx="3269343" cy="511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dirty="0">
                <a:sym typeface="+mn-ea"/>
              </a:rPr>
              <a:t>4</a:t>
            </a:r>
            <a:r>
              <a:rPr lang="zh-CN" altLang="en-US" dirty="0">
                <a:sym typeface="+mn-ea"/>
              </a:rPr>
              <a:t>、数据分析</a:t>
            </a:r>
            <a:endParaRPr lang="zh-CN" altLang="en-US" dirty="0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42010" y="1704975"/>
            <a:ext cx="40843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# 整体销售情况子数据集，包含下单日期、销售额、销量、利润、年份、月份信息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sales_data = df[['Order_Date','Sales','Quantity','Profit','year','month']]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sales_data.sample(5)  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94715" y="4166235"/>
            <a:ext cx="4232275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按照年份、月份对销售子数据集进行分组求和：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52" name="直接连接符 51"/>
          <p:cNvCxnSpPr/>
          <p:nvPr/>
        </p:nvCxnSpPr>
        <p:spPr>
          <a:xfrm flipH="1">
            <a:off x="752791" y="5276596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H="1">
            <a:off x="3347375" y="5276596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2674275" y="5166360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8210" y="2794000"/>
            <a:ext cx="4496435" cy="10242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210" y="4688840"/>
            <a:ext cx="4565650" cy="36639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375" y="3170555"/>
            <a:ext cx="3044825" cy="30137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408420" y="937260"/>
            <a:ext cx="4232275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对以上数据进行拆分，每年为一个表：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4390" y="3470910"/>
            <a:ext cx="3221355" cy="272796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5355" y="1534160"/>
            <a:ext cx="5420360" cy="1052830"/>
          </a:xfrm>
          <a:prstGeom prst="rect">
            <a:avLst/>
          </a:prstGeom>
        </p:spPr>
      </p:pic>
      <p:cxnSp>
        <p:nvCxnSpPr>
          <p:cNvPr id="23" name="直接连接符 22"/>
          <p:cNvCxnSpPr/>
          <p:nvPr/>
        </p:nvCxnSpPr>
        <p:spPr>
          <a:xfrm flipH="1">
            <a:off x="6266496" y="2880741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8861080" y="2880741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8187980" y="2770505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845642" y="1356872"/>
            <a:ext cx="4574719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构建销售表：</a:t>
            </a: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282351" y="1272742"/>
            <a:ext cx="110880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816432" y="1272742"/>
            <a:ext cx="1107621" cy="1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7"/>
          <p:cNvSpPr txBox="1"/>
          <p:nvPr/>
        </p:nvSpPr>
        <p:spPr>
          <a:xfrm>
            <a:off x="1924053" y="1116164"/>
            <a:ext cx="235829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销售额分析</a:t>
            </a:r>
            <a:endParaRPr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dirty="0">
                <a:sym typeface="+mn-ea"/>
              </a:rPr>
              <a:t>4</a:t>
            </a:r>
            <a:r>
              <a:rPr lang="zh-CN" altLang="en-US" dirty="0">
                <a:sym typeface="+mn-ea"/>
              </a:rPr>
              <a:t>、数据分析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845820" y="1709420"/>
            <a:ext cx="432117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sales=pd.concat([year_2011['Sales'],year_2012['Sales'],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                 year_2013['Sales'],year_2014['Sales']],axis=1)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# 对行名和列名进行重命名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sales.columns=['Sales-2011','Sales-2012','Sales-2013','Sales-2014']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sales.index=['Jau','Feb','Mar','Apr','May','Jun','Jul','Aug','Sep','Oct','Nov','Dec']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# 颜色越深，销售额越高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2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sales.style.background_gradient()</a:t>
            </a:r>
            <a:endParaRPr lang="zh-CN" altLang="en-US" sz="12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45820" y="3998595"/>
            <a:ext cx="4232275" cy="10502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从上图可以看出，基本上每一年都是下半年销售额比上半年要高，而且随着年份的增大，销售额也有明显的增加，说明销售业绩增长较快，发展还是比较好的。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b="9510"/>
          <a:stretch>
            <a:fillRect/>
          </a:stretch>
        </p:blipFill>
        <p:spPr>
          <a:xfrm>
            <a:off x="6308090" y="922020"/>
            <a:ext cx="5412740" cy="4671060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 flipH="1">
            <a:off x="671221" y="3806571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3265805" y="3806571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592705" y="3696335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71221" y="5205476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3265805" y="5205476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2592705" y="5095240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845820" y="1356995"/>
            <a:ext cx="4847590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肉眼可见的是每一年的销售额都比前一年要好，来实际计算一下具体的增长率和每年的销售总额：</a:t>
            </a: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282351" y="1272742"/>
            <a:ext cx="110880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816432" y="1272742"/>
            <a:ext cx="1107621" cy="1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7"/>
          <p:cNvSpPr txBox="1"/>
          <p:nvPr/>
        </p:nvSpPr>
        <p:spPr>
          <a:xfrm>
            <a:off x="1924053" y="1116164"/>
            <a:ext cx="235829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销售额分析</a:t>
            </a:r>
            <a:endParaRPr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dirty="0">
                <a:sym typeface="+mn-ea"/>
              </a:rPr>
              <a:t>4</a:t>
            </a:r>
            <a:r>
              <a:rPr lang="zh-CN" altLang="en-US" dirty="0">
                <a:sym typeface="+mn-ea"/>
              </a:rPr>
              <a:t>、数据分析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6701155" y="3817620"/>
            <a:ext cx="4232275" cy="1290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从上面可以看出，后两年的销售额增长率达到26%，2014年销售额将近是2011的两倍，发展势头良好，经营在逐步稳定。结合年度销售额及增长率，再结合公司整体战略规划，可以预测或制定下一年度总销售额业绩指标。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59576" y="3483991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9154160" y="3483991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8481060" y="3373755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b="7430"/>
          <a:stretch>
            <a:fillRect/>
          </a:stretch>
        </p:blipFill>
        <p:spPr>
          <a:xfrm>
            <a:off x="6566535" y="257810"/>
            <a:ext cx="4502785" cy="293560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45820" y="2007235"/>
            <a:ext cx="460184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# 计算年度销售额并图表展示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sales_sum=sales.sum()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sales_sum.plot(kind='bar',alpha=0.5)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plt.grid()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# 计算每年增长率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rise_12=sales_sum[1]/sales_sum[0]-1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rise_13=sales_sum[2]/sales_sum[1]-1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rise_14=sales_sum[3]/sales_sum[2]-1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rise_rate=[0,rise_12,rise_13,rise_14]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# 显示增长率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sales_sum=pd.DataFrame({'sales_sum':sales_sum})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sales_sum['rise_rate']=rise_rate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sales_sum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------------------------------------------				sales_sum	rise_rate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Sales-2011	2.259451e+06	0.000000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Sales-2012	2.677439e+06	0.184995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Sales-2013	3.405746e+06	0.272017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Sales-2014	4.299866e+06	0.262533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845820" y="1356995"/>
            <a:ext cx="4847590" cy="2076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了解了超市整体销售额后，再对每年每月的销售额进行分析，了解不同月份的销售情况，找出是否有淡旺季之分，找出重点销售月份，以便制定经营策略与业绩月度及季度指标拆分。</a:t>
            </a: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看一下销售额的面积堆叠图：</a:t>
            </a: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282351" y="1272742"/>
            <a:ext cx="110880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816432" y="1272742"/>
            <a:ext cx="1107621" cy="1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7"/>
          <p:cNvSpPr txBox="1"/>
          <p:nvPr/>
        </p:nvSpPr>
        <p:spPr>
          <a:xfrm>
            <a:off x="1924053" y="1116164"/>
            <a:ext cx="235829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销售额分析</a:t>
            </a:r>
            <a:endParaRPr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dirty="0">
                <a:sym typeface="+mn-ea"/>
              </a:rPr>
              <a:t>4</a:t>
            </a:r>
            <a:r>
              <a:rPr lang="zh-CN" altLang="en-US" dirty="0">
                <a:sym typeface="+mn-ea"/>
              </a:rPr>
              <a:t>、数据分析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6701155" y="3817620"/>
            <a:ext cx="4232275" cy="10502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从上图可以大致看出，该超市的销售季节性明显，总体上半年是淡季，下半年是旺季。上半年中6月份销售额比较高，下半年中7月份的销售额偏低。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59576" y="3483991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9154160" y="3483991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8481060" y="3373755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845820" y="2955925"/>
            <a:ext cx="4601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# 面积堆叠图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sales.plot.area(stacked=False)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8720"/>
          <a:stretch>
            <a:fillRect/>
          </a:stretch>
        </p:blipFill>
        <p:spPr>
          <a:xfrm>
            <a:off x="6701155" y="410845"/>
            <a:ext cx="4537075" cy="252603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45820" y="3916680"/>
            <a:ext cx="4232275" cy="12045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对于旺季的月份，运营推广等策略要继续维持，还可以加大投入，提高整体销售额。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对于淡季的月份，可以结合产品特点进行新产品拓展，举办一些促销活动等吸引客户。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H="1">
            <a:off x="845211" y="3711956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3439795" y="3711956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2766695" y="3601720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845820" y="1356995"/>
            <a:ext cx="4847590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对重要价值客户和非重要价值客户进行可视化展示：</a:t>
            </a: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282351" y="1272742"/>
            <a:ext cx="110880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816432" y="1272742"/>
            <a:ext cx="1107621" cy="1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7"/>
          <p:cNvSpPr txBox="1"/>
          <p:nvPr/>
        </p:nvSpPr>
        <p:spPr>
          <a:xfrm>
            <a:off x="1924053" y="1116164"/>
            <a:ext cx="235829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销售额分析</a:t>
            </a:r>
            <a:endParaRPr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dirty="0">
                <a:sym typeface="+mn-ea"/>
              </a:rPr>
              <a:t>4</a:t>
            </a:r>
            <a:r>
              <a:rPr lang="zh-CN" altLang="en-US" dirty="0">
                <a:sym typeface="+mn-ea"/>
              </a:rPr>
              <a:t>、数据分析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6701155" y="3817620"/>
            <a:ext cx="4232275" cy="10502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通过RFM识别不同的客户群体，能够衡量客户价值和客户利润创收能力，可以指定个性化的沟通和营销服务，为更多的营销决策提供有力支持，为企业创造更大的利益。</a:t>
            </a:r>
            <a:endParaRPr lang="zh-CN" altLang="en-US" sz="12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59576" y="3483991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9154160" y="3483991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8481060" y="3373755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845820" y="2007235"/>
            <a:ext cx="460184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rfm.loc[rfm.label=='重要价值客户','color']='g'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rfm.loc[~(rfm.label=='重要价值客户'),'color']='r'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 sz="1400" b="1">
                <a:solidFill>
                  <a:srgbClr val="76717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rfm.plot.scatter('F','R',c= rfm.color)</a:t>
            </a:r>
            <a:endParaRPr lang="zh-CN" altLang="en-US" sz="1400" b="1">
              <a:solidFill>
                <a:srgbClr val="76717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H="1">
            <a:off x="873151" y="2908046"/>
            <a:ext cx="192148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3467735" y="2908046"/>
            <a:ext cx="1904254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2794635" y="2797810"/>
            <a:ext cx="673100" cy="21590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b="8944"/>
          <a:stretch>
            <a:fillRect/>
          </a:stretch>
        </p:blipFill>
        <p:spPr>
          <a:xfrm>
            <a:off x="6559550" y="346075"/>
            <a:ext cx="4695825" cy="2786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b="8513"/>
          <a:stretch>
            <a:fillRect/>
          </a:stretch>
        </p:blipFill>
        <p:spPr>
          <a:xfrm>
            <a:off x="617220" y="3208655"/>
            <a:ext cx="5304790" cy="215011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3500" y="2847577"/>
            <a:ext cx="6959600" cy="1325563"/>
          </a:xfrm>
        </p:spPr>
        <p:txBody>
          <a:bodyPr/>
          <a:lstStyle/>
          <a:p>
            <a:r>
              <a:rPr lang="zh-CN" altLang="en-US" dirty="0"/>
              <a:t>数据总结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4203700" y="2476757"/>
            <a:ext cx="375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PART 5</a:t>
            </a:r>
            <a:endParaRPr lang="zh-CN" altLang="en-US" sz="2800" b="1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6275" y="6294755"/>
            <a:ext cx="3843655" cy="4845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045"/>
            <a:ext cx="1035685" cy="10922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3380740" cy="9518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circl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487080" y="1409470"/>
            <a:ext cx="9509760" cy="306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spc="5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Python （计算机编程语言）</a:t>
            </a:r>
            <a:endParaRPr lang="zh-CN" altLang="en-US" sz="1400" spc="500" dirty="0">
              <a:solidFill>
                <a:schemeClr val="bg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  <a:p>
            <a:pPr indent="4572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spc="5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Python由荷兰数学和计算机科学研究学会的Guido van Rossum 于1990 年代初设计，作为一门叫做ABC语言的替代品。</a:t>
            </a:r>
            <a:endParaRPr lang="zh-CN" altLang="en-US" sz="1400" spc="500" dirty="0">
              <a:solidFill>
                <a:schemeClr val="bg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  <a:p>
            <a:pPr indent="4572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spc="5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 Python提供了高效的高级数据结构，还能简单有效地面向对象编程。Python语法和动态类型，以及解释型语言的本质，使它成为多数平台上写脚本和快速开发应用的编程语言。</a:t>
            </a:r>
            <a:endParaRPr lang="zh-CN" altLang="en-US" sz="1400" spc="500" dirty="0">
              <a:solidFill>
                <a:schemeClr val="bg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  <a:p>
            <a:pPr indent="4572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spc="5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Python是一种跨平台的计算机程序设计语言。 是一个高层次的结合了解释性、编译性、互动性和面向对象的脚本语言。最初被设计用于编写自动化脚本(shell)，随着版本的不断更新和语言新功能的添加，逐渐被用于独立的、大型项目的开发。 </a:t>
            </a:r>
            <a:endParaRPr lang="zh-CN" altLang="en-US" sz="1400" spc="500" dirty="0">
              <a:solidFill>
                <a:schemeClr val="bg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摘要 </a:t>
            </a:r>
            <a:r>
              <a:rPr lang="en-US" altLang="zh-CN" dirty="0"/>
              <a:t>ABSTRACT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</a:t>
            </a:r>
            <a:r>
              <a:rPr lang="zh-CN" altLang="en-US" dirty="0"/>
              <a:t>、</a:t>
            </a:r>
            <a:r>
              <a:rPr lang="zh-CN" altLang="en-US" dirty="0"/>
              <a:t>数据总结</a:t>
            </a:r>
            <a:endParaRPr lang="zh-CN" altLang="en-US" dirty="0"/>
          </a:p>
        </p:txBody>
      </p:sp>
      <p:sp>
        <p:nvSpPr>
          <p:cNvPr id="12" name="任意多边形: 形状 11"/>
          <p:cNvSpPr/>
          <p:nvPr/>
        </p:nvSpPr>
        <p:spPr>
          <a:xfrm>
            <a:off x="6096000" y="1562101"/>
            <a:ext cx="6096000" cy="4225860"/>
          </a:xfrm>
          <a:custGeom>
            <a:avLst/>
            <a:gdLst>
              <a:gd name="connsiteX0" fmla="*/ 0 w 6096000"/>
              <a:gd name="connsiteY0" fmla="*/ 0 h 4225860"/>
              <a:gd name="connsiteX1" fmla="*/ 6096000 w 6096000"/>
              <a:gd name="connsiteY1" fmla="*/ 0 h 4225860"/>
              <a:gd name="connsiteX2" fmla="*/ 6096000 w 6096000"/>
              <a:gd name="connsiteY2" fmla="*/ 4225860 h 4225860"/>
              <a:gd name="connsiteX3" fmla="*/ 0 w 6096000"/>
              <a:gd name="connsiteY3" fmla="*/ 4225860 h 422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225860">
                <a:moveTo>
                  <a:pt x="0" y="0"/>
                </a:moveTo>
                <a:lnTo>
                  <a:pt x="6096000" y="0"/>
                </a:lnTo>
                <a:lnTo>
                  <a:pt x="6096000" y="4225860"/>
                </a:lnTo>
                <a:lnTo>
                  <a:pt x="0" y="4225860"/>
                </a:lnTo>
                <a:close/>
              </a:path>
            </a:pathLst>
          </a:custGeom>
          <a:gradFill>
            <a:gsLst>
              <a:gs pos="69500">
                <a:srgbClr val="1B3868">
                  <a:alpha val="39000"/>
                </a:srgbClr>
              </a:gs>
              <a:gs pos="39000">
                <a:srgbClr val="1B3868">
                  <a:alpha val="38000"/>
                </a:srgbClr>
              </a:gs>
              <a:gs pos="100000">
                <a:srgbClr val="1B3868">
                  <a:alpha val="42000"/>
                </a:srgbClr>
              </a:gs>
              <a:gs pos="1000">
                <a:srgbClr val="1B3868">
                  <a:alpha val="51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804302" y="2110680"/>
            <a:ext cx="4643661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1400" spc="300" dirty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</a:rPr>
              <a:t>通过RFM识别不同的客户群体，能够衡量客户价值和客户利润创收能力，可以指定个性化的沟通和营销服务，为更多的营销决策提供有力支持，为企业创造更大的利益。</a:t>
            </a:r>
            <a:endParaRPr lang="zh-CN" altLang="en-US" sz="1400" spc="300" dirty="0">
              <a:solidFill>
                <a:schemeClr val="bg1"/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804303" y="1745364"/>
            <a:ext cx="310691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用户群体特征反映</a:t>
            </a:r>
            <a:endParaRPr lang="zh-CN" altLang="en-US"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893057" y="2083918"/>
            <a:ext cx="2283304" cy="0"/>
          </a:xfrm>
          <a:prstGeom prst="line">
            <a:avLst/>
          </a:prstGeom>
          <a:ln>
            <a:gradFill>
              <a:gsLst>
                <a:gs pos="0">
                  <a:srgbClr val="1B3868"/>
                </a:gs>
                <a:gs pos="100000">
                  <a:srgbClr val="1B3868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6804303" y="4135821"/>
            <a:ext cx="46436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1400" spc="300" dirty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</a:rPr>
              <a:t>总体来说新客户数量是在逐年递减的，说明该企业老客户的维系不错，但新客获取率较低。如果能够在新客户获取上能够突破，会给企业带来很大的增长空间。</a:t>
            </a:r>
            <a:endParaRPr lang="zh-CN" altLang="en-US" sz="1400" spc="300" dirty="0">
              <a:solidFill>
                <a:schemeClr val="bg1"/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804303" y="3770505"/>
            <a:ext cx="310691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新老客户增长空间</a:t>
            </a:r>
            <a:endParaRPr lang="zh-CN" altLang="en-US"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893057" y="4109059"/>
            <a:ext cx="2283304" cy="0"/>
          </a:xfrm>
          <a:prstGeom prst="line">
            <a:avLst/>
          </a:prstGeom>
          <a:ln>
            <a:gradFill>
              <a:gsLst>
                <a:gs pos="0">
                  <a:srgbClr val="1B3868"/>
                </a:gs>
                <a:gs pos="100000">
                  <a:srgbClr val="1B3868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126042" y="1352088"/>
            <a:ext cx="4969958" cy="4645885"/>
          </a:xfrm>
          <a:prstGeom prst="rect">
            <a:avLst/>
          </a:prstGeom>
          <a:solidFill>
            <a:srgbClr val="1B386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413177" y="2295186"/>
            <a:ext cx="4643661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1400" spc="300" dirty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</a:rPr>
              <a:t>本文分别通过“场、货、人”三个不同的角度去分析一家全球超市的销售、商品、用户情况，并根据分析结果给出一些有利于拓展用户、提升销量的办法。当然，这份数据集包含信息很多，还可以进行其它一些方面的分析，来给出更好的建议。</a:t>
            </a:r>
            <a:endParaRPr lang="zh-CN" altLang="en-US" sz="1400" spc="300" dirty="0">
              <a:solidFill>
                <a:schemeClr val="bg1"/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17" name="圆角矩形 39"/>
          <p:cNvSpPr/>
          <p:nvPr/>
        </p:nvSpPr>
        <p:spPr>
          <a:xfrm>
            <a:off x="1391792" y="1793275"/>
            <a:ext cx="2771548" cy="338554"/>
          </a:xfrm>
          <a:prstGeom prst="round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413177" y="1793275"/>
            <a:ext cx="275016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数据总结</a:t>
            </a:r>
            <a:endParaRPr lang="zh-CN" altLang="en-US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73742852" name="图片 1073742851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3380740" cy="9518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6275" y="6294755"/>
            <a:ext cx="3843655" cy="4845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58172" y="3180124"/>
            <a:ext cx="5867400" cy="573952"/>
          </a:xfrm>
        </p:spPr>
        <p:txBody>
          <a:bodyPr/>
          <a:lstStyle/>
          <a:p>
            <a:r>
              <a:rPr lang="zh-CN" altLang="en-US" dirty="0"/>
              <a:t>感谢聆听</a:t>
            </a:r>
            <a:endParaRPr lang="zh-CN" altLang="en-US" sz="4800" dirty="0"/>
          </a:p>
        </p:txBody>
      </p:sp>
      <p:sp>
        <p:nvSpPr>
          <p:cNvPr id="4" name="文本框 3"/>
          <p:cNvSpPr txBox="1"/>
          <p:nvPr/>
        </p:nvSpPr>
        <p:spPr>
          <a:xfrm>
            <a:off x="2319304" y="3920573"/>
            <a:ext cx="75451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 to listen</a:t>
            </a:r>
            <a:endParaRPr lang="en-US" altLang="zh-CN" sz="4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3"/>
          <p:cNvSpPr txBox="1"/>
          <p:nvPr/>
        </p:nvSpPr>
        <p:spPr>
          <a:xfrm>
            <a:off x="3678546" y="5308030"/>
            <a:ext cx="4826001" cy="3666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1800" b="0" spc="300" dirty="0">
                <a:latin typeface="微软雅黑 Light" panose="020B0502040204020203" charset="-122"/>
              </a:rPr>
              <a:t>汇报人：曾瑶瑶</a:t>
            </a:r>
            <a:endParaRPr lang="zh-CN" altLang="en-US" sz="1800" b="0" spc="300" dirty="0">
              <a:latin typeface="微软雅黑 Light" panose="020B0502040204020203" charset="-122"/>
            </a:endParaRPr>
          </a:p>
          <a:p>
            <a:r>
              <a:rPr lang="zh-CN" altLang="en-US" sz="1800" b="0" spc="300" dirty="0">
                <a:latin typeface="微软雅黑 Light" panose="020B0502040204020203" charset="-122"/>
              </a:rPr>
              <a:t>指导老师：刘加海</a:t>
            </a:r>
            <a:endParaRPr lang="zh-CN" altLang="en-US" sz="1800" b="0" spc="300" dirty="0">
              <a:latin typeface="微软雅黑 Light" panose="020B0502040204020203" charset="-122"/>
            </a:endParaRPr>
          </a:p>
          <a:p>
            <a:r>
              <a:rPr lang="zh-CN" altLang="en-US" sz="1800" b="0" spc="300" dirty="0">
                <a:latin typeface="微软雅黑 Light" panose="020B0502040204020203" charset="-122"/>
              </a:rPr>
              <a:t>汇报日期：</a:t>
            </a:r>
            <a:r>
              <a:rPr lang="en-US" altLang="zh-CN" sz="1800" b="0" spc="300" dirty="0">
                <a:latin typeface="微软雅黑 Light" panose="020B0502040204020203" charset="-122"/>
              </a:rPr>
              <a:t>2021/01/05</a:t>
            </a:r>
            <a:endParaRPr lang="en-US" altLang="zh-CN" sz="1800" b="0" spc="300" dirty="0">
              <a:latin typeface="微软雅黑 Light" panose="020B0502040204020203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55845" y="719455"/>
            <a:ext cx="2470785" cy="1752600"/>
          </a:xfrm>
          <a:prstGeom prst="rect">
            <a:avLst/>
          </a:prstGeom>
        </p:spPr>
      </p:pic>
      <p:pic>
        <p:nvPicPr>
          <p:cNvPr id="1073742852" name="图片 10737428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8278" y="923290"/>
            <a:ext cx="4185285" cy="117856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0" y="-3238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850130" y="2382520"/>
            <a:ext cx="24917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项目需求说明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376285" y="3401060"/>
            <a:ext cx="18967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76285" y="4538980"/>
            <a:ext cx="18681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数据总结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92805" y="3401060"/>
            <a:ext cx="20726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函数说明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416300" y="4538980"/>
            <a:ext cx="21164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24"/>
          <p:cNvSpPr>
            <a:spLocks noGrp="1"/>
          </p:cNvSpPr>
          <p:nvPr>
            <p:ph type="title"/>
          </p:nvPr>
        </p:nvSpPr>
        <p:spPr>
          <a:xfrm>
            <a:off x="-11332" y="443878"/>
            <a:ext cx="2983132" cy="714177"/>
          </a:xfrm>
        </p:spPr>
        <p:txBody>
          <a:bodyPr>
            <a:normAutofit/>
          </a:bodyPr>
          <a:lstStyle>
            <a:lvl1pPr algn="ctr">
              <a:defRPr sz="2400" b="1" spc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目录 </a:t>
            </a:r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5285105" y="1940560"/>
            <a:ext cx="1621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PART 1</a:t>
            </a:r>
            <a:r>
              <a:rPr lang="zh-CN" altLang="en-US" sz="2800" b="1" dirty="0">
                <a:solidFill>
                  <a:schemeClr val="bg1"/>
                </a:solidFill>
                <a:latin typeface="Meiryo UI" panose="020B0604030504040204" pitchFamily="34" charset="-128"/>
                <a:ea typeface="宋体" panose="02010600030101010101" pitchFamily="2" charset="-122"/>
                <a:cs typeface="Meiryo UI" panose="020B0604030504040204" pitchFamily="34" charset="-128"/>
              </a:rPr>
              <a:t>：</a:t>
            </a:r>
            <a:endParaRPr lang="zh-CN" altLang="en-US" sz="2800" b="1" dirty="0">
              <a:solidFill>
                <a:schemeClr val="bg1"/>
              </a:solidFill>
              <a:latin typeface="Meiryo UI" panose="020B0604030504040204" pitchFamily="34" charset="-128"/>
              <a:ea typeface="宋体" panose="02010600030101010101" pitchFamily="2" charset="-122"/>
              <a:cs typeface="Meiryo UI" panose="020B0604030504040204" pitchFamily="34" charset="-12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71015" y="3401060"/>
            <a:ext cx="1621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PART 2</a:t>
            </a:r>
            <a:r>
              <a:rPr lang="zh-CN" altLang="en-US" sz="2800" b="1" dirty="0">
                <a:solidFill>
                  <a:schemeClr val="bg1"/>
                </a:solidFill>
                <a:latin typeface="Meiryo UI" panose="020B0604030504040204" pitchFamily="34" charset="-128"/>
                <a:ea typeface="宋体" panose="02010600030101010101" pitchFamily="2" charset="-122"/>
                <a:cs typeface="Meiryo UI" panose="020B0604030504040204" pitchFamily="34" charset="-128"/>
              </a:rPr>
              <a:t>：</a:t>
            </a:r>
            <a:endParaRPr lang="zh-CN" altLang="en-US" sz="2800" b="1" dirty="0">
              <a:solidFill>
                <a:schemeClr val="bg1"/>
              </a:solidFill>
              <a:latin typeface="Meiryo UI" panose="020B0604030504040204" pitchFamily="34" charset="-128"/>
              <a:ea typeface="宋体" panose="02010600030101010101" pitchFamily="2" charset="-122"/>
              <a:cs typeface="Meiryo UI" panose="020B0604030504040204" pitchFamily="34" charset="-128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794510" y="4538980"/>
            <a:ext cx="1621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PART 3</a:t>
            </a:r>
            <a:r>
              <a:rPr lang="zh-CN" altLang="en-US" sz="2800" b="1" dirty="0">
                <a:solidFill>
                  <a:schemeClr val="bg1"/>
                </a:solidFill>
                <a:latin typeface="Meiryo UI" panose="020B0604030504040204" pitchFamily="34" charset="-128"/>
                <a:ea typeface="宋体" panose="02010600030101010101" pitchFamily="2" charset="-122"/>
                <a:cs typeface="Meiryo UI" panose="020B0604030504040204" pitchFamily="34" charset="-128"/>
              </a:rPr>
              <a:t>：</a:t>
            </a:r>
            <a:endParaRPr lang="zh-CN" altLang="en-US" sz="2800" b="1" dirty="0">
              <a:solidFill>
                <a:schemeClr val="bg1"/>
              </a:solidFill>
              <a:latin typeface="Meiryo UI" panose="020B0604030504040204" pitchFamily="34" charset="-128"/>
              <a:ea typeface="宋体" panose="02010600030101010101" pitchFamily="2" charset="-122"/>
              <a:cs typeface="Meiryo UI" panose="020B0604030504040204" pitchFamily="34" charset="-128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689725" y="3401060"/>
            <a:ext cx="1621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PART 4</a:t>
            </a:r>
            <a:r>
              <a:rPr lang="zh-CN" altLang="en-US" sz="2800" b="1" dirty="0">
                <a:solidFill>
                  <a:schemeClr val="bg1"/>
                </a:solidFill>
                <a:latin typeface="Meiryo UI" panose="020B0604030504040204" pitchFamily="34" charset="-128"/>
                <a:ea typeface="宋体" panose="02010600030101010101" pitchFamily="2" charset="-122"/>
                <a:cs typeface="Meiryo UI" panose="020B0604030504040204" pitchFamily="34" charset="-128"/>
              </a:rPr>
              <a:t>：</a:t>
            </a:r>
            <a:endParaRPr lang="zh-CN" altLang="en-US" sz="2800" b="1" dirty="0">
              <a:solidFill>
                <a:schemeClr val="bg1"/>
              </a:solidFill>
              <a:latin typeface="Meiryo UI" panose="020B0604030504040204" pitchFamily="34" charset="-128"/>
              <a:ea typeface="宋体" panose="02010600030101010101" pitchFamily="2" charset="-122"/>
              <a:cs typeface="Meiryo UI" panose="020B0604030504040204" pitchFamily="34" charset="-128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689725" y="4538980"/>
            <a:ext cx="1621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PART 5</a:t>
            </a:r>
            <a:r>
              <a:rPr lang="zh-CN" altLang="en-US" sz="2800" b="1" dirty="0">
                <a:solidFill>
                  <a:schemeClr val="bg1"/>
                </a:solidFill>
                <a:latin typeface="Meiryo UI" panose="020B0604030504040204" pitchFamily="34" charset="-128"/>
                <a:ea typeface="宋体" panose="02010600030101010101" pitchFamily="2" charset="-122"/>
                <a:cs typeface="Meiryo UI" panose="020B0604030504040204" pitchFamily="34" charset="-128"/>
              </a:rPr>
              <a:t>：</a:t>
            </a:r>
            <a:endParaRPr lang="zh-CN" altLang="en-US" sz="2800" b="1" dirty="0">
              <a:solidFill>
                <a:schemeClr val="bg1"/>
              </a:solidFill>
              <a:latin typeface="Meiryo UI" panose="020B0604030504040204" pitchFamily="34" charset="-128"/>
              <a:ea typeface="宋体" panose="02010600030101010101" pitchFamily="2" charset="-122"/>
              <a:cs typeface="Meiryo UI" panose="020B0604030504040204" pitchFamily="34" charset="-128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3500" y="2847111"/>
            <a:ext cx="6959600" cy="1325563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项目需求说明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203700" y="2476757"/>
            <a:ext cx="375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PART 1</a:t>
            </a:r>
            <a:endParaRPr lang="zh-CN" altLang="en-US" sz="2800" b="1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6275" y="6294755"/>
            <a:ext cx="3843655" cy="4845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045"/>
            <a:ext cx="1035685" cy="1092200"/>
          </a:xfrm>
          <a:prstGeom prst="rect">
            <a:avLst/>
          </a:prstGeom>
        </p:spPr>
      </p:pic>
      <p:pic>
        <p:nvPicPr>
          <p:cNvPr id="1073742852" name="图片 107374285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3380740" cy="9518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</a:t>
            </a:r>
            <a:r>
              <a:rPr lang="zh-CN" altLang="en-US" dirty="0">
                <a:sym typeface="+mn-ea"/>
              </a:rPr>
              <a:t>项目需求说明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583035" y="3199914"/>
            <a:ext cx="1039838" cy="1039838"/>
            <a:chOff x="1177785" y="1126770"/>
            <a:chExt cx="1400962" cy="1400962"/>
          </a:xfrm>
        </p:grpSpPr>
        <p:sp>
          <p:nvSpPr>
            <p:cNvPr id="4" name="椭圆 3"/>
            <p:cNvSpPr/>
            <p:nvPr/>
          </p:nvSpPr>
          <p:spPr>
            <a:xfrm>
              <a:off x="1177785" y="1126770"/>
              <a:ext cx="1400962" cy="1400962"/>
            </a:xfrm>
            <a:prstGeom prst="ellipse">
              <a:avLst/>
            </a:prstGeom>
            <a:solidFill>
              <a:srgbClr val="203A6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5336" y="1464321"/>
              <a:ext cx="725861" cy="725861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583035" y="4727957"/>
            <a:ext cx="1039838" cy="1039838"/>
            <a:chOff x="1247980" y="4545167"/>
            <a:chExt cx="1400962" cy="1400962"/>
          </a:xfrm>
          <a:solidFill>
            <a:srgbClr val="38507C"/>
          </a:solidFill>
        </p:grpSpPr>
        <p:sp>
          <p:nvSpPr>
            <p:cNvPr id="7" name="椭圆 6"/>
            <p:cNvSpPr/>
            <p:nvPr/>
          </p:nvSpPr>
          <p:spPr>
            <a:xfrm>
              <a:off x="1247980" y="4545167"/>
              <a:ext cx="1400962" cy="14009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5531" y="4882718"/>
              <a:ext cx="725861" cy="725861"/>
            </a:xfrm>
            <a:prstGeom prst="rect">
              <a:avLst/>
            </a:prstGeom>
            <a:grpFill/>
            <a:ln>
              <a:noFill/>
            </a:ln>
          </p:spPr>
        </p:pic>
      </p:grpSp>
      <p:grpSp>
        <p:nvGrpSpPr>
          <p:cNvPr id="9" name="组合 8"/>
          <p:cNvGrpSpPr/>
          <p:nvPr/>
        </p:nvGrpSpPr>
        <p:grpSpPr>
          <a:xfrm>
            <a:off x="583035" y="1731235"/>
            <a:ext cx="1039838" cy="1039838"/>
            <a:chOff x="1153581" y="2678213"/>
            <a:chExt cx="1400962" cy="1400962"/>
          </a:xfrm>
          <a:solidFill>
            <a:srgbClr val="38507C"/>
          </a:solidFill>
        </p:grpSpPr>
        <p:sp>
          <p:nvSpPr>
            <p:cNvPr id="10" name="椭圆 9"/>
            <p:cNvSpPr/>
            <p:nvPr/>
          </p:nvSpPr>
          <p:spPr>
            <a:xfrm>
              <a:off x="1153581" y="2678213"/>
              <a:ext cx="1400962" cy="14009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8360" y="2872992"/>
              <a:ext cx="1011405" cy="1011405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12" name="矩形 11"/>
          <p:cNvSpPr/>
          <p:nvPr/>
        </p:nvSpPr>
        <p:spPr>
          <a:xfrm>
            <a:off x="1975205" y="1875544"/>
            <a:ext cx="6109251" cy="1083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1B3868"/>
              </a:buClr>
            </a:pPr>
            <a:r>
              <a:rPr lang="zh-CN" altLang="en-US" sz="1400" spc="3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场：整体运营情况分析，包括销售额、销量、利润、客单价、市场布局等具体情况分析。</a:t>
            </a:r>
            <a:endParaRPr lang="zh-CN" altLang="en-US" sz="1400" spc="300" dirty="0">
              <a:solidFill>
                <a:schemeClr val="bg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sym typeface="+mn-ea"/>
            </a:endParaRPr>
          </a:p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1B3868"/>
              </a:buClr>
            </a:pPr>
            <a:endParaRPr lang="zh-CN" altLang="en-US" sz="1400" spc="300" dirty="0">
              <a:solidFill>
                <a:schemeClr val="bg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975206" y="1672587"/>
            <a:ext cx="6355994" cy="1157134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126396" y="1496075"/>
            <a:ext cx="2771548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7"/>
          <p:cNvSpPr txBox="1"/>
          <p:nvPr/>
        </p:nvSpPr>
        <p:spPr>
          <a:xfrm>
            <a:off x="2229939" y="1496075"/>
            <a:ext cx="26680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Num.1</a:t>
            </a:r>
            <a:endParaRPr lang="en-US" altLang="zh-CN"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2126396" y="1496075"/>
            <a:ext cx="2771548" cy="338554"/>
          </a:xfrm>
          <a:prstGeom prst="roundRect">
            <a:avLst/>
          </a:prstGeom>
          <a:noFill/>
          <a:ln w="12700">
            <a:solidFill>
              <a:srgbClr val="1B38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1975206" y="3393590"/>
            <a:ext cx="6109250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1B3868"/>
              </a:buClr>
            </a:pPr>
            <a:r>
              <a:rPr lang="zh-CN" altLang="en-US" sz="1400" spc="3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货：商品结构、优势/爆款商品、劣势/待优化商品等情况分析。</a:t>
            </a:r>
            <a:endParaRPr lang="en-US" altLang="zh-CN" sz="1400" spc="300" dirty="0">
              <a:solidFill>
                <a:schemeClr val="bg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975206" y="3177298"/>
            <a:ext cx="6355994" cy="1157134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2126396" y="3000786"/>
            <a:ext cx="2771548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7"/>
          <p:cNvSpPr txBox="1"/>
          <p:nvPr/>
        </p:nvSpPr>
        <p:spPr>
          <a:xfrm>
            <a:off x="2229939" y="3000786"/>
            <a:ext cx="26680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Num.2</a:t>
            </a:r>
            <a:endParaRPr lang="zh-CN" altLang="en-US"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126396" y="3000786"/>
            <a:ext cx="2771548" cy="338554"/>
          </a:xfrm>
          <a:prstGeom prst="roundRect">
            <a:avLst/>
          </a:prstGeom>
          <a:noFill/>
          <a:ln w="12700">
            <a:solidFill>
              <a:srgbClr val="1B38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975206" y="4896233"/>
            <a:ext cx="6109250" cy="650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1B3868"/>
              </a:buClr>
            </a:pPr>
            <a:r>
              <a:rPr lang="zh-CN" altLang="en-US" sz="1400" spc="3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人：客户数量、新老客户、RFM模型、复购率、回购率等用户行为分析。</a:t>
            </a:r>
            <a:endParaRPr lang="en-US" altLang="zh-CN" sz="1400" spc="300" dirty="0">
              <a:solidFill>
                <a:schemeClr val="bg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975206" y="4669309"/>
            <a:ext cx="6355994" cy="1157134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2126396" y="4492797"/>
            <a:ext cx="2771548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7"/>
          <p:cNvSpPr txBox="1"/>
          <p:nvPr/>
        </p:nvSpPr>
        <p:spPr>
          <a:xfrm>
            <a:off x="2229939" y="4492797"/>
            <a:ext cx="26680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Num.3</a:t>
            </a:r>
            <a:endParaRPr lang="zh-CN" altLang="en-US"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2126396" y="4492797"/>
            <a:ext cx="2771548" cy="338554"/>
          </a:xfrm>
          <a:prstGeom prst="roundRect">
            <a:avLst/>
          </a:prstGeom>
          <a:noFill/>
          <a:ln w="12700">
            <a:solidFill>
              <a:srgbClr val="1B38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557351" y="1436644"/>
            <a:ext cx="3570514" cy="2858024"/>
            <a:chOff x="13577" y="5820"/>
            <a:chExt cx="5623" cy="4077"/>
          </a:xfrm>
        </p:grpSpPr>
        <p:sp>
          <p:nvSpPr>
            <p:cNvPr id="29" name="矩形 28"/>
            <p:cNvSpPr/>
            <p:nvPr/>
          </p:nvSpPr>
          <p:spPr>
            <a:xfrm>
              <a:off x="13577" y="5820"/>
              <a:ext cx="5623" cy="4077"/>
            </a:xfrm>
            <a:prstGeom prst="rect">
              <a:avLst/>
            </a:prstGeom>
            <a:solidFill>
              <a:srgbClr val="1B3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7"/>
            <p:cNvSpPr txBox="1"/>
            <p:nvPr/>
          </p:nvSpPr>
          <p:spPr>
            <a:xfrm>
              <a:off x="14288" y="6061"/>
              <a:ext cx="4202" cy="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我们要解决的问题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3836" y="6821"/>
              <a:ext cx="5125" cy="1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1B3868"/>
                </a:buClr>
              </a:pPr>
              <a:r>
                <a:rPr lang="zh-CN" altLang="en-US" sz="1400" spc="300" dirty="0">
                  <a:solidFill>
                    <a:schemeClr val="bg1"/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对一家全球超市四年（2011-2014）的销售数据进行</a:t>
              </a:r>
              <a:endParaRPr lang="zh-CN" altLang="en-US" sz="1400" spc="300" dirty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  <a:p>
              <a:pPr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1B3868"/>
                </a:buClr>
              </a:pPr>
              <a:r>
                <a:rPr lang="zh-CN" altLang="en-US" sz="1400" spc="300" dirty="0">
                  <a:solidFill>
                    <a:schemeClr val="bg1"/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 “人、货、场”分析，并给出提升销量的针对性建议。</a:t>
              </a:r>
              <a:endParaRPr lang="zh-CN" altLang="en-US" sz="1400" spc="300" dirty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4537" y="6649"/>
              <a:ext cx="3703" cy="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3" name="图片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3500" y="2847111"/>
            <a:ext cx="6959600" cy="1325563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库函数说明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203700" y="2476757"/>
            <a:ext cx="375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PART 2</a:t>
            </a:r>
            <a:endParaRPr lang="zh-CN" altLang="en-US" sz="2800" b="1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6275" y="6294755"/>
            <a:ext cx="3843655" cy="4845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045"/>
            <a:ext cx="1035685" cy="1092200"/>
          </a:xfrm>
          <a:prstGeom prst="rect">
            <a:avLst/>
          </a:prstGeom>
        </p:spPr>
      </p:pic>
      <p:pic>
        <p:nvPicPr>
          <p:cNvPr id="1073742852" name="图片 107374285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3380740" cy="9518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zh-CN" altLang="en-US" dirty="0"/>
              <a:t>库函数说明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1388303" y="1242268"/>
            <a:ext cx="4388122" cy="220584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6260842" y="1242268"/>
            <a:ext cx="4388122" cy="220584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7"/>
          <p:cNvSpPr txBox="1"/>
          <p:nvPr/>
        </p:nvSpPr>
        <p:spPr>
          <a:xfrm>
            <a:off x="2672725" y="1286224"/>
            <a:ext cx="26680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Pandas</a:t>
            </a:r>
            <a:endParaRPr lang="zh-CN" altLang="en-US"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5352321" y="2984676"/>
            <a:ext cx="661267" cy="661267"/>
          </a:xfrm>
          <a:prstGeom prst="ellipse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023679" y="2980468"/>
            <a:ext cx="661267" cy="661267"/>
          </a:xfrm>
          <a:prstGeom prst="ellipse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532437" y="3129611"/>
            <a:ext cx="31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80956" y="3136454"/>
            <a:ext cx="31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7"/>
          <p:cNvSpPr txBox="1"/>
          <p:nvPr/>
        </p:nvSpPr>
        <p:spPr>
          <a:xfrm>
            <a:off x="6615061" y="1286224"/>
            <a:ext cx="26680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NumPy</a:t>
            </a:r>
            <a:endParaRPr lang="zh-CN" altLang="en-US"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344798" y="3922352"/>
            <a:ext cx="4388122" cy="220584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7"/>
          <p:cNvSpPr txBox="1"/>
          <p:nvPr/>
        </p:nvSpPr>
        <p:spPr>
          <a:xfrm>
            <a:off x="2677893" y="3966754"/>
            <a:ext cx="26680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Matplotlib</a:t>
            </a:r>
            <a:endParaRPr lang="zh-CN" altLang="en-US"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5351066" y="3641735"/>
            <a:ext cx="661267" cy="661267"/>
          </a:xfrm>
          <a:prstGeom prst="ellipse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531168" y="3792732"/>
            <a:ext cx="31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6260842" y="3922352"/>
            <a:ext cx="4388122" cy="220584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7"/>
          <p:cNvSpPr txBox="1"/>
          <p:nvPr/>
        </p:nvSpPr>
        <p:spPr>
          <a:xfrm>
            <a:off x="6684946" y="3944646"/>
            <a:ext cx="26680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Seaborn</a:t>
            </a:r>
            <a:endParaRPr lang="zh-CN" altLang="en-US"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6023679" y="3652290"/>
            <a:ext cx="661267" cy="661267"/>
          </a:xfrm>
          <a:prstGeom prst="ellipse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206851" y="3796063"/>
            <a:ext cx="31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674495" y="1624965"/>
            <a:ext cx="3954780" cy="1614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Pandas是一个开源的Python库，使用其强大的数据结构提供高性能的数据处理和分析工具。Pandas这个名字源自面板数据 - 来自多维数据的计量经济学。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2008年，开发人员Wes McKinney在需要高性能，灵活的数据分析工具时开始开发Pandas。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在Pandas之前，Python主要用于数据管理和准备。它对数据分析的贡献很小。Pandas解决了这个问题。使用Pandas，无论数据来源如何 - 加载，准备，操作，建模和分析，我们都可以完成数据处理和分析中的五个典型步骤。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558280" y="1624965"/>
            <a:ext cx="395478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NumPy是一个Python包。它代表'Numerical Python'。它是一个由多维数组对象和一组处理数组的例程组成的库。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使用NumPy，开发人员可以执行以下操作：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数组的数学和逻辑运算。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傅立叶变换和形状操作的例程。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与线性代数有关的操作。NumPy具有用于线性代数和随机数生成的内置函数。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604645" y="4283075"/>
            <a:ext cx="395478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Matplotlib是一个Python库，用于通过使用python脚本创建二维图形和图表。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它有一个名为pyplot的模块，通过提供控制线条样式，字体属性，格式化轴等功能，使得绘图变得容易。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它支持各种各样的图形和图形即直方图，条形图，功率谱，误差图等它与NumPy一起使用，为MatLab提供了一个有效的开源替代方案。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它也可以用于像PyQt和wxPython这样的图形工具包。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614795" y="4281805"/>
            <a:ext cx="3954780" cy="1276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在Google Analytics（分析）领域，获得洞察力的最佳方式是通过可视化数据。可以通过将数据表示为易于理解，探索和掌握的图来可视化数据。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这些数据有助于吸引关键要素的注意力。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1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为了使用Python分析一组数据，我们使用了Matplotlib，这是一个广泛实现的2D绘图库。同样，Seaborn是Python中的可视化库。它建立在Matplotlib之上。</a:t>
            </a:r>
            <a:endParaRPr lang="zh-CN" altLang="en-US" sz="11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7" name="文本框 7"/>
          <p:cNvSpPr txBox="1"/>
          <p:nvPr/>
        </p:nvSpPr>
        <p:spPr>
          <a:xfrm>
            <a:off x="2953385" y="583565"/>
            <a:ext cx="662432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 dirty="0">
                <a:solidFill>
                  <a:srgbClr val="1B3868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使用的库主要有：pandas、numpy、matplotlib、seaborn</a:t>
            </a:r>
            <a:endParaRPr lang="zh-CN" altLang="en-US" sz="1600" b="1" dirty="0">
              <a:solidFill>
                <a:srgbClr val="1B3868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3044825" y="922020"/>
            <a:ext cx="4472940" cy="0"/>
          </a:xfrm>
          <a:prstGeom prst="line">
            <a:avLst/>
          </a:prstGeom>
          <a:ln>
            <a:gradFill>
              <a:gsLst>
                <a:gs pos="0">
                  <a:srgbClr val="1B3868"/>
                </a:gs>
                <a:gs pos="100000">
                  <a:srgbClr val="1B3868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3500" y="2847111"/>
            <a:ext cx="6959600" cy="1325563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数据预处理</a:t>
            </a:r>
            <a:br>
              <a:rPr lang="zh-CN" altLang="en-US" dirty="0">
                <a:sym typeface="+mn-ea"/>
              </a:rPr>
            </a:br>
            <a:r>
              <a:rPr lang="en-US" altLang="zh-CN" sz="3200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(</a:t>
            </a:r>
            <a:r>
              <a:rPr lang="zh-CN" altLang="en-US" sz="3200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数据整合、数据清洗</a:t>
            </a:r>
            <a:r>
              <a:rPr lang="en-US" altLang="zh-CN" sz="3200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)</a:t>
            </a:r>
            <a:endParaRPr lang="en-US" altLang="zh-CN" sz="3200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0" y="2476757"/>
            <a:ext cx="375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PART 3</a:t>
            </a:r>
            <a:endParaRPr lang="zh-CN" altLang="en-US" sz="2800" b="1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6275" y="6294755"/>
            <a:ext cx="3843655" cy="4845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045"/>
            <a:ext cx="1035685" cy="1092200"/>
          </a:xfrm>
          <a:prstGeom prst="rect">
            <a:avLst/>
          </a:prstGeom>
        </p:spPr>
      </p:pic>
      <p:pic>
        <p:nvPicPr>
          <p:cNvPr id="1073742852" name="图片 107374285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3380740" cy="9518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2359660" y="1557020"/>
            <a:ext cx="6326505" cy="1363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数据来源为kaggle平台，这是一份全球大型超市四年的零售数据集，数据详尽。</a:t>
            </a: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400" b="1" spc="300" dirty="0">
                <a:solidFill>
                  <a:schemeClr val="bg2">
                    <a:lumMod val="50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数据集为 “superstore_dataset2011-2015.csv”，共有51290条数据，共24个特征。</a:t>
            </a:r>
            <a:endParaRPr lang="zh-CN" altLang="en-US" sz="1400" b="1" spc="300" dirty="0">
              <a:solidFill>
                <a:schemeClr val="bg2">
                  <a:lumMod val="50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569621" y="1252422"/>
            <a:ext cx="1530985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3103702" y="1252422"/>
            <a:ext cx="1529715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2958491" y="3129661"/>
            <a:ext cx="265557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7"/>
          <p:cNvSpPr txBox="1"/>
          <p:nvPr/>
        </p:nvSpPr>
        <p:spPr>
          <a:xfrm>
            <a:off x="3942715" y="1096010"/>
            <a:ext cx="32613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</a:t>
            </a:r>
            <a:r>
              <a:rPr lang="zh-CN" altLang="en-US" sz="1600" b="1" dirty="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数据收集</a:t>
            </a:r>
            <a:endParaRPr lang="zh-CN" altLang="en-US" sz="1600" b="1" dirty="0">
              <a:solidFill>
                <a:srgbClr val="1B38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556885" y="3129661"/>
            <a:ext cx="2631440" cy="0"/>
          </a:xfrm>
          <a:prstGeom prst="line">
            <a:avLst/>
          </a:prstGeom>
          <a:ln>
            <a:solidFill>
              <a:srgbClr val="1B3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5147945" y="3019425"/>
            <a:ext cx="930275" cy="294640"/>
          </a:xfrm>
          <a:prstGeom prst="rect">
            <a:avLst/>
          </a:prstGeom>
          <a:solidFill>
            <a:srgbClr val="1B386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198300" y="410845"/>
            <a:ext cx="3269343" cy="511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1B3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、数据预处理</a:t>
            </a:r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rcRect b="5470"/>
          <a:stretch>
            <a:fillRect/>
          </a:stretch>
        </p:blipFill>
        <p:spPr>
          <a:xfrm>
            <a:off x="2081530" y="3368675"/>
            <a:ext cx="7524750" cy="305244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9845"/>
            <a:ext cx="12253595" cy="5219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6645</Words>
  <Application>WPS 演示</Application>
  <PresentationFormat>宽屏</PresentationFormat>
  <Paragraphs>384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21</vt:i4>
      </vt:variant>
    </vt:vector>
  </HeadingPairs>
  <TitlesOfParts>
    <vt:vector size="41" baseType="lpstr">
      <vt:lpstr>Arial</vt:lpstr>
      <vt:lpstr>宋体</vt:lpstr>
      <vt:lpstr>Wingdings</vt:lpstr>
      <vt:lpstr>微软雅黑</vt:lpstr>
      <vt:lpstr>华文行楷</vt:lpstr>
      <vt:lpstr>Calibri</vt:lpstr>
      <vt:lpstr>等线</vt:lpstr>
      <vt:lpstr>Segoe UI</vt:lpstr>
      <vt:lpstr>Segoe UI Light</vt:lpstr>
      <vt:lpstr>微软雅黑 Light</vt:lpstr>
      <vt:lpstr>华文楷体</vt:lpstr>
      <vt:lpstr>Meiryo UI</vt:lpstr>
      <vt:lpstr>华文宋体</vt:lpstr>
      <vt:lpstr>Arial Unicode MS</vt:lpstr>
      <vt:lpstr>等线 Light</vt:lpstr>
      <vt:lpstr>Century Gothic</vt:lpstr>
      <vt:lpstr>Office 主题​​</vt:lpstr>
      <vt:lpstr>2_OfficePLUS</vt:lpstr>
      <vt:lpstr>1_OfficePLUS</vt:lpstr>
      <vt:lpstr>1_Office 主题​​</vt:lpstr>
      <vt:lpstr>基于Pandas的案例研究分析</vt:lpstr>
      <vt:lpstr>摘要 ABSTRACT</vt:lpstr>
      <vt:lpstr>目录 CONTENT</vt:lpstr>
      <vt:lpstr>项目需求说明</vt:lpstr>
      <vt:lpstr>1、项目需求说明</vt:lpstr>
      <vt:lpstr>库函数说明</vt:lpstr>
      <vt:lpstr>2、库函数说明</vt:lpstr>
      <vt:lpstr>数据预处理 (数据整合、数据清洗)</vt:lpstr>
      <vt:lpstr>PowerPoint 演示文稿</vt:lpstr>
      <vt:lpstr>PowerPoint 演示文稿</vt:lpstr>
      <vt:lpstr>PowerPoint 演示文稿</vt:lpstr>
      <vt:lpstr>PowerPoint 演示文稿</vt:lpstr>
      <vt:lpstr>数据分析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数据总结</vt:lpstr>
      <vt:lpstr>5、数据总结</vt:lpstr>
      <vt:lpstr>感谢聆听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#我给母校送模板#</dc:title>
  <dc:creator>李 智财</dc:creator>
  <cp:keywords>51PPT模板网</cp:keywords>
  <cp:lastModifiedBy>Gabrielle</cp:lastModifiedBy>
  <cp:revision>185</cp:revision>
  <dcterms:created xsi:type="dcterms:W3CDTF">2019-03-25T08:30:00Z</dcterms:created>
  <dcterms:modified xsi:type="dcterms:W3CDTF">2021-01-14T13:58:42Z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2019-04-12T02:11:50.4963799Z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9ffada8e-f9ae-4148-b2f8-fa832a211eb2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2052-11.1.0.9999</vt:lpwstr>
  </property>
</Properties>
</file>

<file path=docProps/thumbnail.jpeg>
</file>